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9" r:id="rId3"/>
    <p:sldId id="257" r:id="rId4"/>
    <p:sldId id="258" r:id="rId5"/>
    <p:sldId id="260" r:id="rId6"/>
    <p:sldId id="263" r:id="rId7"/>
    <p:sldId id="296" r:id="rId8"/>
    <p:sldId id="264" r:id="rId9"/>
    <p:sldId id="267" r:id="rId10"/>
    <p:sldId id="297" r:id="rId11"/>
    <p:sldId id="261" r:id="rId12"/>
    <p:sldId id="288" r:id="rId13"/>
    <p:sldId id="289" r:id="rId14"/>
    <p:sldId id="269" r:id="rId15"/>
    <p:sldId id="294" r:id="rId16"/>
    <p:sldId id="268" r:id="rId17"/>
    <p:sldId id="302" r:id="rId18"/>
    <p:sldId id="301" r:id="rId19"/>
    <p:sldId id="292" r:id="rId20"/>
    <p:sldId id="290" r:id="rId21"/>
    <p:sldId id="291" r:id="rId22"/>
    <p:sldId id="293" r:id="rId23"/>
    <p:sldId id="304" r:id="rId24"/>
    <p:sldId id="300" r:id="rId25"/>
    <p:sldId id="303" r:id="rId26"/>
    <p:sldId id="305" r:id="rId27"/>
    <p:sldId id="262" r:id="rId28"/>
    <p:sldId id="306" r:id="rId29"/>
    <p:sldId id="295" r:id="rId30"/>
    <p:sldId id="298" r:id="rId31"/>
    <p:sldId id="2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94676"/>
  </p:normalViewPr>
  <p:slideViewPr>
    <p:cSldViewPr snapToGrid="0" snapToObjects="1">
      <p:cViewPr varScale="1">
        <p:scale>
          <a:sx n="89" d="100"/>
          <a:sy n="89" d="100"/>
        </p:scale>
        <p:origin x="184" y="5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E94A3-048A-664D-A5F2-1D0FBFB4E1F1}" type="datetimeFigureOut">
              <a:rPr lang="en-US" smtClean="0"/>
              <a:t>8/22/18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E5AA-6B67-2D41-8BAD-FD86F23F664E}" type="slidenum">
              <a:rPr lang="en-US" smtClean="0"/>
              <a:t>‹#›</a:t>
            </a:fld>
            <a:endParaRPr lang="en-US"/>
          </a:p>
        </p:txBody>
      </p:sp>
    </p:spTree>
    <p:extLst>
      <p:ext uri="{BB962C8B-B14F-4D97-AF65-F5344CB8AC3E}">
        <p14:creationId xmlns:p14="http://schemas.microsoft.com/office/powerpoint/2010/main" val="70508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12</a:t>
            </a:fld>
            <a:endParaRPr lang="en-US"/>
          </a:p>
        </p:txBody>
      </p:sp>
    </p:spTree>
    <p:extLst>
      <p:ext uri="{BB962C8B-B14F-4D97-AF65-F5344CB8AC3E}">
        <p14:creationId xmlns:p14="http://schemas.microsoft.com/office/powerpoint/2010/main" val="13852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need a-Galactosidase to digest the first three and b-Galactosidase to digest the last two</a:t>
            </a:r>
          </a:p>
          <a:p>
            <a:r>
              <a:rPr lang="en-US" dirty="0"/>
              <a:t> </a:t>
            </a:r>
          </a:p>
        </p:txBody>
      </p:sp>
      <p:sp>
        <p:nvSpPr>
          <p:cNvPr id="4" name="Slide Number Placeholder 3"/>
          <p:cNvSpPr>
            <a:spLocks noGrp="1"/>
          </p:cNvSpPr>
          <p:nvPr>
            <p:ph type="sldNum" sz="quarter" idx="5"/>
          </p:nvPr>
        </p:nvSpPr>
        <p:spPr/>
        <p:txBody>
          <a:bodyPr/>
          <a:lstStyle/>
          <a:p>
            <a:fld id="{D6ACE5AA-6B67-2D41-8BAD-FD86F23F664E}" type="slidenum">
              <a:rPr lang="en-US" smtClean="0"/>
              <a:t>20</a:t>
            </a:fld>
            <a:endParaRPr lang="en-US"/>
          </a:p>
        </p:txBody>
      </p:sp>
    </p:spTree>
    <p:extLst>
      <p:ext uri="{BB962C8B-B14F-4D97-AF65-F5344CB8AC3E}">
        <p14:creationId xmlns:p14="http://schemas.microsoft.com/office/powerpoint/2010/main" val="396769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bacteria run out of good food, they start degrading the polysaccharides in the mucus layer, this makes the cells more prone to pathogenic infections and epithelial cell damage.</a:t>
            </a:r>
          </a:p>
        </p:txBody>
      </p:sp>
      <p:sp>
        <p:nvSpPr>
          <p:cNvPr id="4" name="Slide Number Placeholder 3"/>
          <p:cNvSpPr>
            <a:spLocks noGrp="1"/>
          </p:cNvSpPr>
          <p:nvPr>
            <p:ph type="sldNum" sz="quarter" idx="5"/>
          </p:nvPr>
        </p:nvSpPr>
        <p:spPr/>
        <p:txBody>
          <a:bodyPr/>
          <a:lstStyle/>
          <a:p>
            <a:fld id="{D6ACE5AA-6B67-2D41-8BAD-FD86F23F664E}" type="slidenum">
              <a:rPr lang="en-US" smtClean="0"/>
              <a:t>25</a:t>
            </a:fld>
            <a:endParaRPr lang="en-US"/>
          </a:p>
        </p:txBody>
      </p:sp>
    </p:spTree>
    <p:extLst>
      <p:ext uri="{BB962C8B-B14F-4D97-AF65-F5344CB8AC3E}">
        <p14:creationId xmlns:p14="http://schemas.microsoft.com/office/powerpoint/2010/main" val="314852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CE5AA-6B67-2D41-8BAD-FD86F23F664E}" type="slidenum">
              <a:rPr lang="en-US" smtClean="0"/>
              <a:t>27</a:t>
            </a:fld>
            <a:endParaRPr lang="en-US"/>
          </a:p>
        </p:txBody>
      </p:sp>
    </p:spTree>
    <p:extLst>
      <p:ext uri="{BB962C8B-B14F-4D97-AF65-F5344CB8AC3E}">
        <p14:creationId xmlns:p14="http://schemas.microsoft.com/office/powerpoint/2010/main" val="92517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5FEE-7BEC-9D43-8D61-C6069CDDA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7ABFD-46BB-BB47-8D98-287640B94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1180D-3CFB-B245-823F-6066BC051C5E}"/>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20364F82-2BF4-8848-9B5B-C7EF028C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FD452-A47C-0F4C-81C3-25C02C10E9C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488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AEAC-426E-5F48-82C5-64786738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89FB1-7254-0A48-ABD8-DD0DFCE21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42CA-1149-D644-B59E-0C36EEEFA4AF}"/>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86464052-2D3B-8C41-905B-765F6ED5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E7108-A9D2-0C4D-A3BB-A7C9FF84AD04}"/>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6360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ECCC-C93A-544A-B807-C0A7A80E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83376E-815C-9B4E-9A9F-DFC07CF0A8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01A1E-4166-9741-B6CF-EC2B20F515C7}"/>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9C12E3BF-B0B3-8340-AC94-DFDF5EA7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1A15-96B9-7B46-96C7-039964F4EF4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21473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EC13-623B-B140-A89A-013069827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40685-98B4-8D4C-AC2D-6E2D477D2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815D-D14D-B44D-8B8C-685E22905507}"/>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DB5E6E5D-423D-D34D-94EC-CA2D36B47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5294-087D-D448-AC3E-62838332DD3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229324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3655-810E-6B43-8468-1127DE698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0FCD97-110A-9648-AEE0-8E157FD8C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CA689F-822C-2348-9451-AEC6E8E377D7}"/>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0E025524-2565-2E43-AAA2-EE8F56149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87180-0379-2642-B8F2-23D93F82366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8670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EDAD-FB81-7949-899A-ACAD6ADB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FB5A8-68B0-A64F-BB3B-E71BEC946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55CBD-AA52-5549-ACB9-F1C050EAF5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279FC-DCF4-9743-9CF5-76D6A5CB40EA}"/>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6" name="Footer Placeholder 5">
            <a:extLst>
              <a:ext uri="{FF2B5EF4-FFF2-40B4-BE49-F238E27FC236}">
                <a16:creationId xmlns:a16="http://schemas.microsoft.com/office/drawing/2014/main" id="{CAA8DFEB-D80E-5046-B7CD-190C42AFC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B1DA-454C-474C-BD94-80D495F6FC3A}"/>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11619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E97B-24B1-DA4C-9513-F554BDDDD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05D37-7AB9-6449-A331-0226B3D58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666FA9-9007-AC4B-929B-0D961FE3D8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8C025-2FF3-D243-BD88-FB3D9251D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FC391D-8E6A-F144-B029-1FC184260A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AAC285-C848-474C-97D3-E3E77C802A62}"/>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8" name="Footer Placeholder 7">
            <a:extLst>
              <a:ext uri="{FF2B5EF4-FFF2-40B4-BE49-F238E27FC236}">
                <a16:creationId xmlns:a16="http://schemas.microsoft.com/office/drawing/2014/main" id="{614A9A04-C77C-AB4D-8B95-DD38AFC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D9249-F629-4C40-963E-C82D998DD22C}"/>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8993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8B0B-18D4-4C41-9B2E-6AB683F4FA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59C2E-DE32-7E44-8F05-BC5B5FB8129E}"/>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4" name="Footer Placeholder 3">
            <a:extLst>
              <a:ext uri="{FF2B5EF4-FFF2-40B4-BE49-F238E27FC236}">
                <a16:creationId xmlns:a16="http://schemas.microsoft.com/office/drawing/2014/main" id="{D8EB8638-6D96-0A49-B97F-D79EBCA5E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47A5D8-3E5C-C441-829A-BB57F6088E05}"/>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8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CC14-B21A-3A4D-AF5E-7823438DA9ED}"/>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3" name="Footer Placeholder 2">
            <a:extLst>
              <a:ext uri="{FF2B5EF4-FFF2-40B4-BE49-F238E27FC236}">
                <a16:creationId xmlns:a16="http://schemas.microsoft.com/office/drawing/2014/main" id="{FF651957-18CF-C740-8143-BA55EC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5FD0-6776-EC44-A4F4-E6C33639C33F}"/>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58182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8B2-E9D8-D442-91B0-C5890335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BFE3-3488-924D-B67E-53F28183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1877C-5C19-8748-A2FC-445CD77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EEA3-125B-7741-A49A-4B6F739B060A}"/>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6" name="Footer Placeholder 5">
            <a:extLst>
              <a:ext uri="{FF2B5EF4-FFF2-40B4-BE49-F238E27FC236}">
                <a16:creationId xmlns:a16="http://schemas.microsoft.com/office/drawing/2014/main" id="{40704B2E-36F0-924F-BA7A-F703BCB7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3B9D1-0589-A245-891D-26A4519E2F5E}"/>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003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26-11F7-6345-9588-29B57FEFF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4CB09-BAE1-3F4F-94BC-01C9A4E6A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C0EF7E-9107-2948-94A4-52A0077D9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DDBAC3-A553-D74F-9F32-F8DCC1229322}"/>
              </a:ext>
            </a:extLst>
          </p:cNvPr>
          <p:cNvSpPr>
            <a:spLocks noGrp="1"/>
          </p:cNvSpPr>
          <p:nvPr>
            <p:ph type="dt" sz="half" idx="10"/>
          </p:nvPr>
        </p:nvSpPr>
        <p:spPr/>
        <p:txBody>
          <a:bodyPr/>
          <a:lstStyle/>
          <a:p>
            <a:fld id="{9A003690-28DF-D54B-BC84-AF6E2ACD2A49}" type="datetimeFigureOut">
              <a:rPr lang="en-US" smtClean="0"/>
              <a:t>8/22/18</a:t>
            </a:fld>
            <a:endParaRPr lang="en-US"/>
          </a:p>
        </p:txBody>
      </p:sp>
      <p:sp>
        <p:nvSpPr>
          <p:cNvPr id="6" name="Footer Placeholder 5">
            <a:extLst>
              <a:ext uri="{FF2B5EF4-FFF2-40B4-BE49-F238E27FC236}">
                <a16:creationId xmlns:a16="http://schemas.microsoft.com/office/drawing/2014/main" id="{69E49241-7281-C34A-B1C4-498BA8B93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04BE2-BF04-D543-AFF2-9AB6197D07F1}"/>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7907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D6BEF-FD39-9649-98FD-30846A73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1AAE1-7221-CF48-A251-9983F7805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DA78-BB86-FF4D-819E-4ECEBCA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3690-28DF-D54B-BC84-AF6E2ACD2A49}" type="datetimeFigureOut">
              <a:rPr lang="en-US" smtClean="0"/>
              <a:t>8/22/18</a:t>
            </a:fld>
            <a:endParaRPr lang="en-US"/>
          </a:p>
        </p:txBody>
      </p:sp>
      <p:sp>
        <p:nvSpPr>
          <p:cNvPr id="5" name="Footer Placeholder 4">
            <a:extLst>
              <a:ext uri="{FF2B5EF4-FFF2-40B4-BE49-F238E27FC236}">
                <a16:creationId xmlns:a16="http://schemas.microsoft.com/office/drawing/2014/main" id="{54D6C93D-87F9-9943-9B51-861154D01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03F71-4DAF-5E46-BD4C-A28E0CDB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1FAD-DA2B-1448-B619-0164CBB82480}" type="slidenum">
              <a:rPr lang="en-US" smtClean="0"/>
              <a:t>‹#›</a:t>
            </a:fld>
            <a:endParaRPr lang="en-US"/>
          </a:p>
        </p:txBody>
      </p:sp>
    </p:spTree>
    <p:extLst>
      <p:ext uri="{BB962C8B-B14F-4D97-AF65-F5344CB8AC3E}">
        <p14:creationId xmlns:p14="http://schemas.microsoft.com/office/powerpoint/2010/main" val="1711203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ted.com/talks/rob_knight_how_our_microbes_make_us_who_we_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8B47-6078-004E-8E52-6FA304416264}"/>
              </a:ext>
            </a:extLst>
          </p:cNvPr>
          <p:cNvSpPr>
            <a:spLocks noGrp="1"/>
          </p:cNvSpPr>
          <p:nvPr>
            <p:ph type="ctrTitle"/>
          </p:nvPr>
        </p:nvSpPr>
        <p:spPr/>
        <p:txBody>
          <a:bodyPr/>
          <a:lstStyle/>
          <a:p>
            <a:r>
              <a:rPr lang="en-US" dirty="0"/>
              <a:t>Introduction to the Microbiome</a:t>
            </a:r>
          </a:p>
        </p:txBody>
      </p:sp>
      <p:sp>
        <p:nvSpPr>
          <p:cNvPr id="3" name="Subtitle 2">
            <a:extLst>
              <a:ext uri="{FF2B5EF4-FFF2-40B4-BE49-F238E27FC236}">
                <a16:creationId xmlns:a16="http://schemas.microsoft.com/office/drawing/2014/main" id="{1991672B-A06C-8C49-B432-EAC744B904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739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4678-18B7-9A41-85DD-E29133B55F3C}"/>
              </a:ext>
            </a:extLst>
          </p:cNvPr>
          <p:cNvSpPr>
            <a:spLocks noGrp="1"/>
          </p:cNvSpPr>
          <p:nvPr>
            <p:ph type="title"/>
          </p:nvPr>
        </p:nvSpPr>
        <p:spPr/>
        <p:txBody>
          <a:bodyPr/>
          <a:lstStyle/>
          <a:p>
            <a:r>
              <a:rPr lang="en-US" dirty="0"/>
              <a:t>Minute paper</a:t>
            </a:r>
          </a:p>
        </p:txBody>
      </p:sp>
      <p:sp>
        <p:nvSpPr>
          <p:cNvPr id="3" name="Content Placeholder 2">
            <a:extLst>
              <a:ext uri="{FF2B5EF4-FFF2-40B4-BE49-F238E27FC236}">
                <a16:creationId xmlns:a16="http://schemas.microsoft.com/office/drawing/2014/main" id="{5E9F2962-EDA2-CF42-B3F3-E52ECB08628F}"/>
              </a:ext>
            </a:extLst>
          </p:cNvPr>
          <p:cNvSpPr>
            <a:spLocks noGrp="1"/>
          </p:cNvSpPr>
          <p:nvPr>
            <p:ph idx="1"/>
          </p:nvPr>
        </p:nvSpPr>
        <p:spPr/>
        <p:txBody>
          <a:bodyPr/>
          <a:lstStyle/>
          <a:p>
            <a:r>
              <a:rPr lang="en-US" dirty="0"/>
              <a:t>What is something you learned that you didn’t know before?</a:t>
            </a:r>
          </a:p>
          <a:p>
            <a:r>
              <a:rPr lang="en-US" dirty="0"/>
              <a:t>What is a question that this brought up in your mind?</a:t>
            </a:r>
          </a:p>
          <a:p>
            <a:r>
              <a:rPr lang="en-US" dirty="0"/>
              <a:t>Discuss with your table</a:t>
            </a:r>
          </a:p>
          <a:p>
            <a:endParaRPr lang="en-US" dirty="0"/>
          </a:p>
        </p:txBody>
      </p:sp>
    </p:spTree>
    <p:extLst>
      <p:ext uri="{BB962C8B-B14F-4D97-AF65-F5344CB8AC3E}">
        <p14:creationId xmlns:p14="http://schemas.microsoft.com/office/powerpoint/2010/main" val="312631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285-DA0C-5049-AD2F-76FC5D1C0BBB}"/>
              </a:ext>
            </a:extLst>
          </p:cNvPr>
          <p:cNvSpPr>
            <a:spLocks noGrp="1"/>
          </p:cNvSpPr>
          <p:nvPr>
            <p:ph type="title"/>
          </p:nvPr>
        </p:nvSpPr>
        <p:spPr/>
        <p:txBody>
          <a:bodyPr/>
          <a:lstStyle/>
          <a:p>
            <a:r>
              <a:rPr lang="en-US" dirty="0"/>
              <a:t>Key Roles of the Gut Microbiome</a:t>
            </a:r>
          </a:p>
        </p:txBody>
      </p:sp>
      <p:sp>
        <p:nvSpPr>
          <p:cNvPr id="3" name="Content Placeholder 2">
            <a:extLst>
              <a:ext uri="{FF2B5EF4-FFF2-40B4-BE49-F238E27FC236}">
                <a16:creationId xmlns:a16="http://schemas.microsoft.com/office/drawing/2014/main" id="{B7099CA3-784A-964F-B4F4-DCC59ADB3E0E}"/>
              </a:ext>
            </a:extLst>
          </p:cNvPr>
          <p:cNvSpPr>
            <a:spLocks noGrp="1"/>
          </p:cNvSpPr>
          <p:nvPr>
            <p:ph idx="1"/>
          </p:nvPr>
        </p:nvSpPr>
        <p:spPr/>
        <p:txBody>
          <a:bodyPr/>
          <a:lstStyle/>
          <a:p>
            <a:r>
              <a:rPr lang="en-US" dirty="0"/>
              <a:t>Development of the gastrointestinal system</a:t>
            </a:r>
          </a:p>
          <a:p>
            <a:r>
              <a:rPr lang="en-US" dirty="0"/>
              <a:t>Immune barrier function</a:t>
            </a:r>
          </a:p>
          <a:p>
            <a:r>
              <a:rPr lang="en-US" dirty="0"/>
              <a:t>Energy extraction</a:t>
            </a:r>
          </a:p>
        </p:txBody>
      </p:sp>
    </p:spTree>
    <p:extLst>
      <p:ext uri="{BB962C8B-B14F-4D97-AF65-F5344CB8AC3E}">
        <p14:creationId xmlns:p14="http://schemas.microsoft.com/office/powerpoint/2010/main" val="253302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Microbiomes Differ in Lean and Obese Humans</a:t>
            </a:r>
          </a:p>
        </p:txBody>
      </p:sp>
      <p:pic>
        <p:nvPicPr>
          <p:cNvPr id="4" name="Picture 3"/>
          <p:cNvPicPr>
            <a:picLocks noChangeAspect="1"/>
          </p:cNvPicPr>
          <p:nvPr/>
        </p:nvPicPr>
        <p:blipFill rotWithShape="1">
          <a:blip r:embed="rId3"/>
          <a:srcRect r="51250"/>
          <a:stretch/>
        </p:blipFill>
        <p:spPr>
          <a:xfrm>
            <a:off x="6248400" y="1371371"/>
            <a:ext cx="5943600" cy="5099767"/>
          </a:xfrm>
          <a:prstGeom prst="rect">
            <a:avLst/>
          </a:prstGeom>
        </p:spPr>
      </p:pic>
    </p:spTree>
    <p:extLst>
      <p:ext uri="{BB962C8B-B14F-4D97-AF65-F5344CB8AC3E}">
        <p14:creationId xmlns:p14="http://schemas.microsoft.com/office/powerpoint/2010/main" val="8666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49968" y="1830478"/>
            <a:ext cx="5767754" cy="2769108"/>
          </a:xfrm>
          <a:prstGeom prst="rect">
            <a:avLst/>
          </a:prstGeom>
        </p:spPr>
      </p:pic>
      <p:sp>
        <p:nvSpPr>
          <p:cNvPr id="2" name="Title 1"/>
          <p:cNvSpPr>
            <a:spLocks noGrp="1"/>
          </p:cNvSpPr>
          <p:nvPr>
            <p:ph type="title"/>
          </p:nvPr>
        </p:nvSpPr>
        <p:spPr/>
        <p:txBody>
          <a:bodyPr/>
          <a:lstStyle/>
          <a:p>
            <a:r>
              <a:rPr lang="en-US" dirty="0"/>
              <a:t>Can the gut microbiome modify energy extraction?</a:t>
            </a:r>
          </a:p>
        </p:txBody>
      </p:sp>
      <p:pic>
        <p:nvPicPr>
          <p:cNvPr id="4" name="Picture 3"/>
          <p:cNvPicPr>
            <a:picLocks noChangeAspect="1"/>
          </p:cNvPicPr>
          <p:nvPr/>
        </p:nvPicPr>
        <p:blipFill>
          <a:blip r:embed="rId3"/>
          <a:stretch>
            <a:fillRect/>
          </a:stretch>
        </p:blipFill>
        <p:spPr>
          <a:xfrm>
            <a:off x="345510" y="1690689"/>
            <a:ext cx="3668153" cy="3866050"/>
          </a:xfrm>
          <a:prstGeom prst="rect">
            <a:avLst/>
          </a:prstGeom>
        </p:spPr>
      </p:pic>
      <p:pic>
        <p:nvPicPr>
          <p:cNvPr id="5" name="Picture 4"/>
          <p:cNvPicPr>
            <a:picLocks noChangeAspect="1"/>
          </p:cNvPicPr>
          <p:nvPr/>
        </p:nvPicPr>
        <p:blipFill>
          <a:blip r:embed="rId4"/>
          <a:stretch>
            <a:fillRect/>
          </a:stretch>
        </p:blipFill>
        <p:spPr>
          <a:xfrm>
            <a:off x="8064187" y="1830478"/>
            <a:ext cx="4127813" cy="3233892"/>
          </a:xfrm>
          <a:prstGeom prst="rect">
            <a:avLst/>
          </a:prstGeom>
        </p:spPr>
      </p:pic>
      <p:sp>
        <p:nvSpPr>
          <p:cNvPr id="6" name="TextBox 5"/>
          <p:cNvSpPr txBox="1"/>
          <p:nvPr/>
        </p:nvSpPr>
        <p:spPr>
          <a:xfrm>
            <a:off x="795879" y="5917086"/>
            <a:ext cx="10486417" cy="1200329"/>
          </a:xfrm>
          <a:prstGeom prst="rect">
            <a:avLst/>
          </a:prstGeom>
          <a:noFill/>
        </p:spPr>
        <p:txBody>
          <a:bodyPr wrap="square" rtlCol="0">
            <a:spAutoFit/>
          </a:bodyPr>
          <a:lstStyle/>
          <a:p>
            <a:r>
              <a:rPr lang="en-US" dirty="0" err="1">
                <a:effectLst/>
              </a:rPr>
              <a:t>Ridaura</a:t>
            </a:r>
            <a:r>
              <a:rPr lang="en-US" dirty="0">
                <a:effectLst/>
              </a:rPr>
              <a:t> VK, Faith JJ, Rey FE, Cheng J, Duncan AE, </a:t>
            </a:r>
            <a:r>
              <a:rPr lang="en-US" dirty="0" err="1">
                <a:effectLst/>
              </a:rPr>
              <a:t>Kau</a:t>
            </a:r>
            <a:r>
              <a:rPr lang="en-US" dirty="0">
                <a:effectLst/>
              </a:rPr>
              <a:t> AL, Griffin NW, Lombard V, </a:t>
            </a:r>
            <a:r>
              <a:rPr lang="en-US" dirty="0" err="1">
                <a:effectLst/>
              </a:rPr>
              <a:t>Henrissat</a:t>
            </a:r>
            <a:r>
              <a:rPr lang="en-US" dirty="0">
                <a:effectLst/>
              </a:rPr>
              <a:t> B, Bain JR, </a:t>
            </a:r>
            <a:r>
              <a:rPr lang="en-US" dirty="0" err="1">
                <a:effectLst/>
              </a:rPr>
              <a:t>Muehlbauer</a:t>
            </a:r>
            <a:r>
              <a:rPr lang="en-US" dirty="0">
                <a:effectLst/>
              </a:rPr>
              <a:t> MJ, </a:t>
            </a:r>
            <a:r>
              <a:rPr lang="en-US" dirty="0" err="1">
                <a:effectLst/>
              </a:rPr>
              <a:t>Ilkayeva</a:t>
            </a:r>
            <a:r>
              <a:rPr lang="en-US" dirty="0">
                <a:effectLst/>
              </a:rPr>
              <a:t> O, </a:t>
            </a:r>
            <a:r>
              <a:rPr lang="en-US" dirty="0" err="1">
                <a:effectLst/>
              </a:rPr>
              <a:t>Semenkovich</a:t>
            </a:r>
            <a:r>
              <a:rPr lang="en-US" dirty="0">
                <a:effectLst/>
              </a:rPr>
              <a:t> CF, et al. Gut Microbiota from Twins Discordant for Obesity Modulate Metabolism in Mice. Science (80- ). 2013; 341: 1241214–1241214. </a:t>
            </a:r>
            <a:r>
              <a:rPr lang="en-US" dirty="0" err="1">
                <a:effectLst/>
              </a:rPr>
              <a:t>doi</a:t>
            </a:r>
            <a:r>
              <a:rPr lang="en-US" dirty="0">
                <a:effectLst/>
              </a:rPr>
              <a:t>: 10.1126/science.1241214.</a:t>
            </a:r>
          </a:p>
          <a:p>
            <a:endParaRPr lang="en-US" dirty="0"/>
          </a:p>
        </p:txBody>
      </p:sp>
    </p:spTree>
    <p:extLst>
      <p:ext uri="{BB962C8B-B14F-4D97-AF65-F5344CB8AC3E}">
        <p14:creationId xmlns:p14="http://schemas.microsoft.com/office/powerpoint/2010/main" val="36732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9ECD-959A-B749-8B88-066A34367A3F}"/>
              </a:ext>
            </a:extLst>
          </p:cNvPr>
          <p:cNvSpPr>
            <a:spLocks noGrp="1"/>
          </p:cNvSpPr>
          <p:nvPr>
            <p:ph type="title"/>
          </p:nvPr>
        </p:nvSpPr>
        <p:spPr/>
        <p:txBody>
          <a:bodyPr/>
          <a:lstStyle/>
          <a:p>
            <a:r>
              <a:rPr lang="en-US" dirty="0"/>
              <a:t>What is the form of this energy?</a:t>
            </a:r>
          </a:p>
        </p:txBody>
      </p:sp>
      <p:sp>
        <p:nvSpPr>
          <p:cNvPr id="3" name="Content Placeholder 2">
            <a:extLst>
              <a:ext uri="{FF2B5EF4-FFF2-40B4-BE49-F238E27FC236}">
                <a16:creationId xmlns:a16="http://schemas.microsoft.com/office/drawing/2014/main" id="{775A5BD9-A028-2A4B-9936-73FF2B1C465C}"/>
              </a:ext>
            </a:extLst>
          </p:cNvPr>
          <p:cNvSpPr>
            <a:spLocks noGrp="1"/>
          </p:cNvSpPr>
          <p:nvPr>
            <p:ph idx="1"/>
          </p:nvPr>
        </p:nvSpPr>
        <p:spPr>
          <a:xfrm>
            <a:off x="838200" y="1825625"/>
            <a:ext cx="3625516" cy="4351338"/>
          </a:xfrm>
        </p:spPr>
        <p:txBody>
          <a:bodyPr/>
          <a:lstStyle/>
          <a:p>
            <a:r>
              <a:rPr lang="en-US" dirty="0"/>
              <a:t>Gas waste</a:t>
            </a:r>
          </a:p>
          <a:p>
            <a:pPr lvl="1"/>
            <a:r>
              <a:rPr lang="en-US" dirty="0"/>
              <a:t>Carbon dioxide (CO</a:t>
            </a:r>
            <a:r>
              <a:rPr lang="en-US" baseline="-25000" dirty="0"/>
              <a:t>2</a:t>
            </a:r>
            <a:r>
              <a:rPr lang="en-US" dirty="0"/>
              <a:t>)</a:t>
            </a:r>
          </a:p>
          <a:p>
            <a:pPr lvl="1"/>
            <a:r>
              <a:rPr lang="en-US" dirty="0"/>
              <a:t>Methane (CH</a:t>
            </a:r>
            <a:r>
              <a:rPr lang="en-US" baseline="-25000" dirty="0"/>
              <a:t>4</a:t>
            </a:r>
            <a:r>
              <a:rPr lang="en-US" dirty="0"/>
              <a:t>)</a:t>
            </a:r>
          </a:p>
          <a:p>
            <a:pPr lvl="1"/>
            <a:r>
              <a:rPr lang="en-US" dirty="0"/>
              <a:t>Hydrogen Gas (H</a:t>
            </a:r>
            <a:r>
              <a:rPr lang="en-US" baseline="-25000" dirty="0"/>
              <a:t>2</a:t>
            </a:r>
            <a:r>
              <a:rPr lang="en-US" dirty="0"/>
              <a:t>)</a:t>
            </a:r>
          </a:p>
          <a:p>
            <a:pPr lvl="1"/>
            <a:r>
              <a:rPr lang="en-US" dirty="0"/>
              <a:t>Hydrogen Sulfide (H</a:t>
            </a:r>
            <a:r>
              <a:rPr lang="en-US" baseline="-25000" dirty="0"/>
              <a:t>2</a:t>
            </a:r>
            <a:r>
              <a:rPr lang="en-US" dirty="0"/>
              <a:t>S)</a:t>
            </a:r>
          </a:p>
          <a:p>
            <a:r>
              <a:rPr lang="en-US" dirty="0"/>
              <a:t>Short chain fatty acids</a:t>
            </a:r>
          </a:p>
          <a:p>
            <a:pPr lvl="1"/>
            <a:r>
              <a:rPr lang="en-US" dirty="0"/>
              <a:t>Metabolism will be covered in lipid oxidation lecture</a:t>
            </a:r>
          </a:p>
        </p:txBody>
      </p:sp>
      <p:graphicFrame>
        <p:nvGraphicFramePr>
          <p:cNvPr id="4" name="Table 3">
            <a:extLst>
              <a:ext uri="{FF2B5EF4-FFF2-40B4-BE49-F238E27FC236}">
                <a16:creationId xmlns:a16="http://schemas.microsoft.com/office/drawing/2014/main" id="{5AC6F113-DF84-8145-9E8D-9494B6ACF253}"/>
              </a:ext>
            </a:extLst>
          </p:cNvPr>
          <p:cNvGraphicFramePr>
            <a:graphicFrameLocks noGrp="1"/>
          </p:cNvGraphicFramePr>
          <p:nvPr>
            <p:extLst>
              <p:ext uri="{D42A27DB-BD31-4B8C-83A1-F6EECF244321}">
                <p14:modId xmlns:p14="http://schemas.microsoft.com/office/powerpoint/2010/main" val="262350422"/>
              </p:ext>
            </p:extLst>
          </p:nvPr>
        </p:nvGraphicFramePr>
        <p:xfrm>
          <a:off x="5221704" y="1825626"/>
          <a:ext cx="4836696" cy="2144795"/>
        </p:xfrm>
        <a:graphic>
          <a:graphicData uri="http://schemas.openxmlformats.org/drawingml/2006/table">
            <a:tbl>
              <a:tblPr firstRow="1" bandRow="1">
                <a:tableStyleId>{5C22544A-7EE6-4342-B048-85BDC9FD1C3A}</a:tableStyleId>
              </a:tblPr>
              <a:tblGrid>
                <a:gridCol w="1961149">
                  <a:extLst>
                    <a:ext uri="{9D8B030D-6E8A-4147-A177-3AD203B41FA5}">
                      <a16:colId xmlns:a16="http://schemas.microsoft.com/office/drawing/2014/main" val="2706326044"/>
                    </a:ext>
                  </a:extLst>
                </a:gridCol>
                <a:gridCol w="2875547">
                  <a:extLst>
                    <a:ext uri="{9D8B030D-6E8A-4147-A177-3AD203B41FA5}">
                      <a16:colId xmlns:a16="http://schemas.microsoft.com/office/drawing/2014/main" val="3952002255"/>
                    </a:ext>
                  </a:extLst>
                </a:gridCol>
              </a:tblGrid>
              <a:tr h="392406">
                <a:tc>
                  <a:txBody>
                    <a:bodyPr/>
                    <a:lstStyle/>
                    <a:p>
                      <a:r>
                        <a:rPr lang="en-US" dirty="0"/>
                        <a:t>SCFA</a:t>
                      </a:r>
                    </a:p>
                  </a:txBody>
                  <a:tcPr/>
                </a:tc>
                <a:tc>
                  <a:txBody>
                    <a:bodyPr/>
                    <a:lstStyle/>
                    <a:p>
                      <a:r>
                        <a:rPr lang="en-US" dirty="0"/>
                        <a:t>Used in</a:t>
                      </a:r>
                    </a:p>
                  </a:txBody>
                  <a:tcPr/>
                </a:tc>
                <a:extLst>
                  <a:ext uri="{0D108BD9-81ED-4DB2-BD59-A6C34878D82A}">
                    <a16:rowId xmlns:a16="http://schemas.microsoft.com/office/drawing/2014/main" val="4192417431"/>
                  </a:ext>
                </a:extLst>
              </a:tr>
              <a:tr h="392406">
                <a:tc>
                  <a:txBody>
                    <a:bodyPr/>
                    <a:lstStyle/>
                    <a:p>
                      <a:r>
                        <a:rPr lang="en-US" dirty="0"/>
                        <a:t>Acetate (C2:O)</a:t>
                      </a:r>
                    </a:p>
                  </a:txBody>
                  <a:tcPr/>
                </a:tc>
                <a:tc>
                  <a:txBody>
                    <a:bodyPr/>
                    <a:lstStyle/>
                    <a:p>
                      <a:r>
                        <a:rPr lang="en-US" dirty="0"/>
                        <a:t>Blood/Liver</a:t>
                      </a:r>
                    </a:p>
                  </a:txBody>
                  <a:tcPr/>
                </a:tc>
                <a:extLst>
                  <a:ext uri="{0D108BD9-81ED-4DB2-BD59-A6C34878D82A}">
                    <a16:rowId xmlns:a16="http://schemas.microsoft.com/office/drawing/2014/main" val="2876766851"/>
                  </a:ext>
                </a:extLst>
              </a:tr>
              <a:tr h="392406">
                <a:tc>
                  <a:txBody>
                    <a:bodyPr/>
                    <a:lstStyle/>
                    <a:p>
                      <a:r>
                        <a:rPr lang="en-US" dirty="0" err="1"/>
                        <a:t>Priopionate</a:t>
                      </a:r>
                      <a:r>
                        <a:rPr lang="en-US" dirty="0"/>
                        <a:t> (C3:O)</a:t>
                      </a:r>
                    </a:p>
                  </a:txBody>
                  <a:tcPr/>
                </a:tc>
                <a:tc>
                  <a:txBody>
                    <a:bodyPr/>
                    <a:lstStyle/>
                    <a:p>
                      <a:r>
                        <a:rPr lang="en-US" dirty="0"/>
                        <a:t>Blood/Liver</a:t>
                      </a:r>
                    </a:p>
                  </a:txBody>
                  <a:tcPr/>
                </a:tc>
                <a:extLst>
                  <a:ext uri="{0D108BD9-81ED-4DB2-BD59-A6C34878D82A}">
                    <a16:rowId xmlns:a16="http://schemas.microsoft.com/office/drawing/2014/main" val="3530124663"/>
                  </a:ext>
                </a:extLst>
              </a:tr>
              <a:tr h="967577">
                <a:tc>
                  <a:txBody>
                    <a:bodyPr/>
                    <a:lstStyle/>
                    <a:p>
                      <a:r>
                        <a:rPr lang="en-US" dirty="0"/>
                        <a:t>Butyrate (C4</a:t>
                      </a:r>
                      <a:r>
                        <a:rPr lang="en-US" dirty="0">
                          <a:sym typeface="Wingdings" pitchFamily="2" charset="2"/>
                        </a:rPr>
                        <a:t>:0)</a:t>
                      </a:r>
                      <a:endParaRPr lang="en-US" dirty="0"/>
                    </a:p>
                  </a:txBody>
                  <a:tcPr/>
                </a:tc>
                <a:tc>
                  <a:txBody>
                    <a:bodyPr/>
                    <a:lstStyle/>
                    <a:p>
                      <a:r>
                        <a:rPr lang="en-US" dirty="0"/>
                        <a:t>Primary Energy Source for Colonocytes</a:t>
                      </a:r>
                    </a:p>
                  </a:txBody>
                  <a:tcPr/>
                </a:tc>
                <a:extLst>
                  <a:ext uri="{0D108BD9-81ED-4DB2-BD59-A6C34878D82A}">
                    <a16:rowId xmlns:a16="http://schemas.microsoft.com/office/drawing/2014/main" val="3820324599"/>
                  </a:ext>
                </a:extLst>
              </a:tr>
            </a:tbl>
          </a:graphicData>
        </a:graphic>
      </p:graphicFrame>
      <p:pic>
        <p:nvPicPr>
          <p:cNvPr id="5" name="Picture 4">
            <a:extLst>
              <a:ext uri="{FF2B5EF4-FFF2-40B4-BE49-F238E27FC236}">
                <a16:creationId xmlns:a16="http://schemas.microsoft.com/office/drawing/2014/main" id="{C2ABE2A3-763B-7B46-A0CB-C8F18723060C}"/>
              </a:ext>
            </a:extLst>
          </p:cNvPr>
          <p:cNvPicPr>
            <a:picLocks noChangeAspect="1"/>
          </p:cNvPicPr>
          <p:nvPr/>
        </p:nvPicPr>
        <p:blipFill>
          <a:blip r:embed="rId2"/>
          <a:stretch>
            <a:fillRect/>
          </a:stretch>
        </p:blipFill>
        <p:spPr>
          <a:xfrm>
            <a:off x="4592052" y="4228515"/>
            <a:ext cx="6096000" cy="1587500"/>
          </a:xfrm>
          <a:prstGeom prst="rect">
            <a:avLst/>
          </a:prstGeom>
        </p:spPr>
      </p:pic>
    </p:spTree>
    <p:extLst>
      <p:ext uri="{BB962C8B-B14F-4D97-AF65-F5344CB8AC3E}">
        <p14:creationId xmlns:p14="http://schemas.microsoft.com/office/powerpoint/2010/main" val="3010912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EC6-FCDE-8543-B17B-671492E92ED6}"/>
              </a:ext>
            </a:extLst>
          </p:cNvPr>
          <p:cNvSpPr>
            <a:spLocks noGrp="1"/>
          </p:cNvSpPr>
          <p:nvPr>
            <p:ph type="title"/>
          </p:nvPr>
        </p:nvSpPr>
        <p:spPr>
          <a:xfrm>
            <a:off x="335280" y="365125"/>
            <a:ext cx="11856720" cy="1325563"/>
          </a:xfrm>
        </p:spPr>
        <p:txBody>
          <a:bodyPr/>
          <a:lstStyle/>
          <a:p>
            <a:r>
              <a:rPr lang="en-US" dirty="0"/>
              <a:t>What can we digest, what can bacteria digest?</a:t>
            </a:r>
          </a:p>
        </p:txBody>
      </p:sp>
      <p:pic>
        <p:nvPicPr>
          <p:cNvPr id="4" name="Picture 3">
            <a:extLst>
              <a:ext uri="{FF2B5EF4-FFF2-40B4-BE49-F238E27FC236}">
                <a16:creationId xmlns:a16="http://schemas.microsoft.com/office/drawing/2014/main" id="{18EBB143-5FD0-1443-9E8F-BCA75DD45A17}"/>
              </a:ext>
            </a:extLst>
          </p:cNvPr>
          <p:cNvPicPr>
            <a:picLocks noChangeAspect="1"/>
          </p:cNvPicPr>
          <p:nvPr/>
        </p:nvPicPr>
        <p:blipFill>
          <a:blip r:embed="rId2"/>
          <a:stretch>
            <a:fillRect/>
          </a:stretch>
        </p:blipFill>
        <p:spPr>
          <a:xfrm rot="5400000">
            <a:off x="969979" y="736903"/>
            <a:ext cx="5359689" cy="6629089"/>
          </a:xfrm>
          <a:prstGeom prst="rect">
            <a:avLst/>
          </a:prstGeom>
        </p:spPr>
      </p:pic>
      <p:sp>
        <p:nvSpPr>
          <p:cNvPr id="5" name="TextBox 4">
            <a:extLst>
              <a:ext uri="{FF2B5EF4-FFF2-40B4-BE49-F238E27FC236}">
                <a16:creationId xmlns:a16="http://schemas.microsoft.com/office/drawing/2014/main" id="{ACD50380-5374-254D-89E6-9D93FFC9EAAE}"/>
              </a:ext>
            </a:extLst>
          </p:cNvPr>
          <p:cNvSpPr txBox="1"/>
          <p:nvPr/>
        </p:nvSpPr>
        <p:spPr>
          <a:xfrm>
            <a:off x="7245286" y="5593080"/>
            <a:ext cx="4946714" cy="1477328"/>
          </a:xfrm>
          <a:prstGeom prst="rect">
            <a:avLst/>
          </a:prstGeom>
          <a:noFill/>
        </p:spPr>
        <p:txBody>
          <a:bodyPr wrap="square" rtlCol="0">
            <a:spAutoFit/>
          </a:bodyPr>
          <a:lstStyle/>
          <a:p>
            <a:r>
              <a:rPr lang="en-US" dirty="0">
                <a:effectLst/>
              </a:rPr>
              <a:t>Porter, N. T. &amp; Martens, E. C. The Critical Roles of Polysaccharides in Gut Microbial Ecology and Physiology. </a:t>
            </a:r>
            <a:r>
              <a:rPr lang="en-US" i="1" dirty="0" err="1">
                <a:effectLst/>
              </a:rPr>
              <a:t>Annu</a:t>
            </a:r>
            <a:r>
              <a:rPr lang="en-US" i="1" dirty="0">
                <a:effectLst/>
              </a:rPr>
              <a:t> Rev </a:t>
            </a:r>
            <a:r>
              <a:rPr lang="en-US" i="1" dirty="0" err="1">
                <a:effectLst/>
              </a:rPr>
              <a:t>Microbiol</a:t>
            </a:r>
            <a:r>
              <a:rPr lang="en-US" dirty="0">
                <a:effectLst/>
              </a:rPr>
              <a:t> </a:t>
            </a:r>
            <a:r>
              <a:rPr lang="en-US" b="1" dirty="0">
                <a:effectLst/>
              </a:rPr>
              <a:t>71,</a:t>
            </a:r>
            <a:r>
              <a:rPr lang="en-US" dirty="0">
                <a:effectLst/>
              </a:rPr>
              <a:t> 349–369 (2017).</a:t>
            </a:r>
          </a:p>
          <a:p>
            <a:endParaRPr lang="en-US" dirty="0"/>
          </a:p>
        </p:txBody>
      </p:sp>
      <p:sp>
        <p:nvSpPr>
          <p:cNvPr id="6" name="TextBox 5">
            <a:extLst>
              <a:ext uri="{FF2B5EF4-FFF2-40B4-BE49-F238E27FC236}">
                <a16:creationId xmlns:a16="http://schemas.microsoft.com/office/drawing/2014/main" id="{9808B4C4-47D7-2743-A190-099F4326A875}"/>
              </a:ext>
            </a:extLst>
          </p:cNvPr>
          <p:cNvSpPr txBox="1"/>
          <p:nvPr/>
        </p:nvSpPr>
        <p:spPr>
          <a:xfrm>
            <a:off x="7245286" y="2438400"/>
            <a:ext cx="4797788" cy="646331"/>
          </a:xfrm>
          <a:prstGeom prst="rect">
            <a:avLst/>
          </a:prstGeom>
          <a:noFill/>
        </p:spPr>
        <p:txBody>
          <a:bodyPr wrap="none" rtlCol="0">
            <a:spAutoFit/>
          </a:bodyPr>
          <a:lstStyle/>
          <a:p>
            <a:r>
              <a:rPr lang="en-US" dirty="0"/>
              <a:t>Humans make </a:t>
            </a:r>
            <a:r>
              <a:rPr lang="en-US" dirty="0">
                <a:latin typeface="Symbol" pitchFamily="2" charset="2"/>
              </a:rPr>
              <a:t>a</a:t>
            </a:r>
            <a:r>
              <a:rPr lang="en-US" dirty="0"/>
              <a:t>-amylase (</a:t>
            </a:r>
            <a:r>
              <a:rPr lang="en-US" dirty="0">
                <a:latin typeface="Symbol" pitchFamily="2" charset="2"/>
              </a:rPr>
              <a:t>a</a:t>
            </a:r>
            <a:r>
              <a:rPr lang="en-US" dirty="0"/>
              <a:t>-1,4-glucose linkages)</a:t>
            </a:r>
          </a:p>
          <a:p>
            <a:r>
              <a:rPr lang="en-US" dirty="0"/>
              <a:t>Some make </a:t>
            </a:r>
            <a:r>
              <a:rPr lang="en-US" dirty="0">
                <a:latin typeface="Symbol" pitchFamily="2" charset="2"/>
              </a:rPr>
              <a:t>b</a:t>
            </a:r>
            <a:r>
              <a:rPr lang="en-US" dirty="0"/>
              <a:t>-galactosidase (lactase)</a:t>
            </a:r>
          </a:p>
        </p:txBody>
      </p:sp>
    </p:spTree>
    <p:extLst>
      <p:ext uri="{BB962C8B-B14F-4D97-AF65-F5344CB8AC3E}">
        <p14:creationId xmlns:p14="http://schemas.microsoft.com/office/powerpoint/2010/main" val="302656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5E9D-0540-A14D-9AE9-490408FBC691}"/>
              </a:ext>
            </a:extLst>
          </p:cNvPr>
          <p:cNvSpPr>
            <a:spLocks noGrp="1"/>
          </p:cNvSpPr>
          <p:nvPr>
            <p:ph type="title"/>
          </p:nvPr>
        </p:nvSpPr>
        <p:spPr/>
        <p:txBody>
          <a:bodyPr/>
          <a:lstStyle/>
          <a:p>
            <a:r>
              <a:rPr lang="en-US" dirty="0"/>
              <a:t>Microbial Effects on Volumetric Diets</a:t>
            </a:r>
          </a:p>
        </p:txBody>
      </p:sp>
      <p:sp>
        <p:nvSpPr>
          <p:cNvPr id="5" name="Content Placeholder 4">
            <a:extLst>
              <a:ext uri="{FF2B5EF4-FFF2-40B4-BE49-F238E27FC236}">
                <a16:creationId xmlns:a16="http://schemas.microsoft.com/office/drawing/2014/main" id="{E79F00B0-C142-9C4B-B484-619581345A16}"/>
              </a:ext>
            </a:extLst>
          </p:cNvPr>
          <p:cNvSpPr>
            <a:spLocks noGrp="1"/>
          </p:cNvSpPr>
          <p:nvPr>
            <p:ph idx="1"/>
          </p:nvPr>
        </p:nvSpPr>
        <p:spPr>
          <a:xfrm>
            <a:off x="838200" y="1825625"/>
            <a:ext cx="5213684" cy="4351338"/>
          </a:xfrm>
        </p:spPr>
        <p:txBody>
          <a:bodyPr>
            <a:normAutofit lnSpcReduction="10000"/>
          </a:bodyPr>
          <a:lstStyle/>
          <a:p>
            <a:r>
              <a:rPr lang="en-US" dirty="0"/>
              <a:t>Small pilot study (n=26)</a:t>
            </a:r>
          </a:p>
          <a:p>
            <a:r>
              <a:rPr lang="en-US" dirty="0"/>
              <a:t>Volumetric diet (3 months)</a:t>
            </a:r>
          </a:p>
          <a:p>
            <a:pPr lvl="1"/>
            <a:r>
              <a:rPr lang="en-US" dirty="0"/>
              <a:t>﻿The nutritional intervention involved a volumetric approach that included larger amounts of fruits, vegetables, and low energy density foods with lesser intake of foods with greater nutrient density.</a:t>
            </a:r>
          </a:p>
          <a:p>
            <a:pPr lvl="1"/>
            <a:r>
              <a:rPr lang="en-US" dirty="0"/>
              <a:t>Mean weight loss was 3.7kg (3.8%)</a:t>
            </a:r>
          </a:p>
          <a:p>
            <a:r>
              <a:rPr lang="en-US" dirty="0"/>
              <a:t>Evaluated microbiota pre-diet to weight outcomes</a:t>
            </a:r>
          </a:p>
        </p:txBody>
      </p:sp>
      <p:pic>
        <p:nvPicPr>
          <p:cNvPr id="4" name="Picture 3">
            <a:extLst>
              <a:ext uri="{FF2B5EF4-FFF2-40B4-BE49-F238E27FC236}">
                <a16:creationId xmlns:a16="http://schemas.microsoft.com/office/drawing/2014/main" id="{D680C90E-9195-F845-9675-5CC41AE4FE28}"/>
              </a:ext>
            </a:extLst>
          </p:cNvPr>
          <p:cNvPicPr>
            <a:picLocks noChangeAspect="1"/>
          </p:cNvPicPr>
          <p:nvPr/>
        </p:nvPicPr>
        <p:blipFill>
          <a:blip r:embed="rId2"/>
          <a:stretch>
            <a:fillRect/>
          </a:stretch>
        </p:blipFill>
        <p:spPr>
          <a:xfrm>
            <a:off x="6438232" y="1825625"/>
            <a:ext cx="4826000" cy="1498600"/>
          </a:xfrm>
          <a:prstGeom prst="rect">
            <a:avLst/>
          </a:prstGeom>
        </p:spPr>
      </p:pic>
      <p:sp>
        <p:nvSpPr>
          <p:cNvPr id="6" name="TextBox 5">
            <a:extLst>
              <a:ext uri="{FF2B5EF4-FFF2-40B4-BE49-F238E27FC236}">
                <a16:creationId xmlns:a16="http://schemas.microsoft.com/office/drawing/2014/main" id="{C0B8B691-D91C-3144-9678-2EBBE09CAF08}"/>
              </a:ext>
            </a:extLst>
          </p:cNvPr>
          <p:cNvSpPr txBox="1"/>
          <p:nvPr/>
        </p:nvSpPr>
        <p:spPr>
          <a:xfrm>
            <a:off x="6545179" y="3777916"/>
            <a:ext cx="4719053" cy="2308324"/>
          </a:xfrm>
          <a:prstGeom prst="rect">
            <a:avLst/>
          </a:prstGeom>
          <a:noFill/>
        </p:spPr>
        <p:txBody>
          <a:bodyPr wrap="square" rtlCol="0">
            <a:spAutoFit/>
          </a:bodyPr>
          <a:lstStyle/>
          <a:p>
            <a:r>
              <a:rPr lang="en-US" b="1" dirty="0"/>
              <a:t>Questions to consider:</a:t>
            </a:r>
          </a:p>
          <a:p>
            <a:pPr marL="285750" indent="-285750">
              <a:buFont typeface="Arial" panose="020B0604020202020204" pitchFamily="34" charset="0"/>
              <a:buChar char="•"/>
            </a:pPr>
            <a:r>
              <a:rPr lang="en-US" dirty="0"/>
              <a:t>How do you think the fiber intake changed in the diet?</a:t>
            </a:r>
          </a:p>
          <a:p>
            <a:pPr marL="285750" indent="-285750">
              <a:buFont typeface="Arial" panose="020B0604020202020204" pitchFamily="34" charset="0"/>
              <a:buChar char="•"/>
            </a:pPr>
            <a:r>
              <a:rPr lang="en-US" dirty="0"/>
              <a:t>What metabolic functions of the microbiome before the diet do you think may have been predictive of poor weight loss?</a:t>
            </a:r>
          </a:p>
          <a:p>
            <a:pPr marL="285750" indent="-285750">
              <a:buFont typeface="Arial" panose="020B0604020202020204" pitchFamily="34" charset="0"/>
              <a:buChar char="•"/>
            </a:pPr>
            <a:r>
              <a:rPr lang="en-US" dirty="0"/>
              <a:t>How do you think the microbiome may have changed over the course of three months</a:t>
            </a:r>
          </a:p>
        </p:txBody>
      </p:sp>
    </p:spTree>
    <p:extLst>
      <p:ext uri="{BB962C8B-B14F-4D97-AF65-F5344CB8AC3E}">
        <p14:creationId xmlns:p14="http://schemas.microsoft.com/office/powerpoint/2010/main" val="265839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EAEA-0599-C446-9E69-48E17981333A}"/>
              </a:ext>
            </a:extLst>
          </p:cNvPr>
          <p:cNvSpPr>
            <a:spLocks noGrp="1"/>
          </p:cNvSpPr>
          <p:nvPr>
            <p:ph type="title"/>
          </p:nvPr>
        </p:nvSpPr>
        <p:spPr/>
        <p:txBody>
          <a:bodyPr/>
          <a:lstStyle/>
          <a:p>
            <a:r>
              <a:rPr lang="en-US" dirty="0"/>
              <a:t>Microbial Predictors of Poor Weight Loss</a:t>
            </a:r>
          </a:p>
        </p:txBody>
      </p:sp>
      <p:pic>
        <p:nvPicPr>
          <p:cNvPr id="4" name="Picture 3">
            <a:extLst>
              <a:ext uri="{FF2B5EF4-FFF2-40B4-BE49-F238E27FC236}">
                <a16:creationId xmlns:a16="http://schemas.microsoft.com/office/drawing/2014/main" id="{AED0CB61-3A18-DA48-B36D-AB4B168F7CC1}"/>
              </a:ext>
            </a:extLst>
          </p:cNvPr>
          <p:cNvPicPr>
            <a:picLocks noChangeAspect="1"/>
          </p:cNvPicPr>
          <p:nvPr/>
        </p:nvPicPr>
        <p:blipFill>
          <a:blip r:embed="rId2"/>
          <a:stretch>
            <a:fillRect/>
          </a:stretch>
        </p:blipFill>
        <p:spPr>
          <a:xfrm>
            <a:off x="2100580" y="1690688"/>
            <a:ext cx="7990840" cy="4790888"/>
          </a:xfrm>
          <a:prstGeom prst="rect">
            <a:avLst/>
          </a:prstGeom>
        </p:spPr>
      </p:pic>
      <p:sp>
        <p:nvSpPr>
          <p:cNvPr id="5" name="TextBox 4">
            <a:extLst>
              <a:ext uri="{FF2B5EF4-FFF2-40B4-BE49-F238E27FC236}">
                <a16:creationId xmlns:a16="http://schemas.microsoft.com/office/drawing/2014/main" id="{143BA1FF-EA16-8A42-B9ED-D40D87A5C619}"/>
              </a:ext>
            </a:extLst>
          </p:cNvPr>
          <p:cNvSpPr txBox="1"/>
          <p:nvPr/>
        </p:nvSpPr>
        <p:spPr>
          <a:xfrm>
            <a:off x="2100581" y="5212080"/>
            <a:ext cx="3492500" cy="1200329"/>
          </a:xfrm>
          <a:prstGeom prst="rect">
            <a:avLst/>
          </a:prstGeom>
          <a:noFill/>
        </p:spPr>
        <p:txBody>
          <a:bodyPr wrap="square" rtlCol="0">
            <a:spAutoFit/>
          </a:bodyPr>
          <a:lstStyle/>
          <a:p>
            <a:r>
              <a:rPr lang="en-US" dirty="0"/>
              <a:t>Bacteria with more enzymes of carbohydrate metabolism predicted lack of success in weight loss</a:t>
            </a:r>
          </a:p>
        </p:txBody>
      </p:sp>
    </p:spTree>
    <p:extLst>
      <p:ext uri="{BB962C8B-B14F-4D97-AF65-F5344CB8AC3E}">
        <p14:creationId xmlns:p14="http://schemas.microsoft.com/office/powerpoint/2010/main" val="402017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352F-4752-0A4C-AC9D-08A0A5D818CB}"/>
              </a:ext>
            </a:extLst>
          </p:cNvPr>
          <p:cNvSpPr>
            <a:spLocks noGrp="1"/>
          </p:cNvSpPr>
          <p:nvPr>
            <p:ph type="title"/>
          </p:nvPr>
        </p:nvSpPr>
        <p:spPr/>
        <p:txBody>
          <a:bodyPr/>
          <a:lstStyle/>
          <a:p>
            <a:r>
              <a:rPr lang="en-US" dirty="0"/>
              <a:t>Other bacterial metabolites</a:t>
            </a:r>
          </a:p>
        </p:txBody>
      </p:sp>
      <p:sp>
        <p:nvSpPr>
          <p:cNvPr id="5" name="Content Placeholder 4">
            <a:extLst>
              <a:ext uri="{FF2B5EF4-FFF2-40B4-BE49-F238E27FC236}">
                <a16:creationId xmlns:a16="http://schemas.microsoft.com/office/drawing/2014/main" id="{39A0E012-DEA1-B049-AD88-63E0BB85B7A6}"/>
              </a:ext>
            </a:extLst>
          </p:cNvPr>
          <p:cNvSpPr>
            <a:spLocks noGrp="1"/>
          </p:cNvSpPr>
          <p:nvPr>
            <p:ph idx="1"/>
          </p:nvPr>
        </p:nvSpPr>
        <p:spPr>
          <a:xfrm>
            <a:off x="5739062" y="1825625"/>
            <a:ext cx="6027822" cy="4351338"/>
          </a:xfrm>
        </p:spPr>
        <p:txBody>
          <a:bodyPr/>
          <a:lstStyle/>
          <a:p>
            <a:r>
              <a:rPr lang="en-US" dirty="0"/>
              <a:t>Choline and carnitine metabolism</a:t>
            </a:r>
          </a:p>
          <a:p>
            <a:r>
              <a:rPr lang="en-US" dirty="0"/>
              <a:t>Bile salt conjugates (CA/CDCA/TBMCA)</a:t>
            </a:r>
          </a:p>
          <a:p>
            <a:r>
              <a:rPr lang="en-US" dirty="0"/>
              <a:t>Can act as signals to tissues such as brain and liver.</a:t>
            </a:r>
          </a:p>
          <a:p>
            <a:pPr lvl="1"/>
            <a:r>
              <a:rPr lang="en-US" dirty="0"/>
              <a:t>SCFA Fatty Acid Receptors (GPR41/43)</a:t>
            </a:r>
          </a:p>
          <a:p>
            <a:pPr lvl="1"/>
            <a:r>
              <a:rPr lang="en-US" dirty="0"/>
              <a:t>Bile Acid Receptors (FXR and TGR5)</a:t>
            </a:r>
          </a:p>
        </p:txBody>
      </p:sp>
      <p:pic>
        <p:nvPicPr>
          <p:cNvPr id="4" name="Picture 3">
            <a:extLst>
              <a:ext uri="{FF2B5EF4-FFF2-40B4-BE49-F238E27FC236}">
                <a16:creationId xmlns:a16="http://schemas.microsoft.com/office/drawing/2014/main" id="{7C0C3F43-984D-524E-8F8D-4B90519F9395}"/>
              </a:ext>
            </a:extLst>
          </p:cNvPr>
          <p:cNvPicPr>
            <a:picLocks noChangeAspect="1"/>
          </p:cNvPicPr>
          <p:nvPr/>
        </p:nvPicPr>
        <p:blipFill>
          <a:blip r:embed="rId2"/>
          <a:stretch>
            <a:fillRect/>
          </a:stretch>
        </p:blipFill>
        <p:spPr>
          <a:xfrm>
            <a:off x="838200" y="1464509"/>
            <a:ext cx="4701400" cy="5188953"/>
          </a:xfrm>
          <a:prstGeom prst="rect">
            <a:avLst/>
          </a:prstGeom>
        </p:spPr>
      </p:pic>
    </p:spTree>
    <p:extLst>
      <p:ext uri="{BB962C8B-B14F-4D97-AF65-F5344CB8AC3E}">
        <p14:creationId xmlns:p14="http://schemas.microsoft.com/office/powerpoint/2010/main" val="49973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10CC-DA6F-464C-8C5B-11F2F8C25B18}"/>
              </a:ext>
            </a:extLst>
          </p:cNvPr>
          <p:cNvSpPr>
            <a:spLocks noGrp="1"/>
          </p:cNvSpPr>
          <p:nvPr>
            <p:ph type="title"/>
          </p:nvPr>
        </p:nvSpPr>
        <p:spPr/>
        <p:txBody>
          <a:bodyPr/>
          <a:lstStyle/>
          <a:p>
            <a:r>
              <a:rPr lang="en-US" dirty="0"/>
              <a:t>Two downsides of having excess digestion in the colon</a:t>
            </a:r>
          </a:p>
        </p:txBody>
      </p:sp>
      <p:sp>
        <p:nvSpPr>
          <p:cNvPr id="3" name="Content Placeholder 2">
            <a:extLst>
              <a:ext uri="{FF2B5EF4-FFF2-40B4-BE49-F238E27FC236}">
                <a16:creationId xmlns:a16="http://schemas.microsoft.com/office/drawing/2014/main" id="{EEAE8E80-C511-7045-AD2D-BCF1E6C3401F}"/>
              </a:ext>
            </a:extLst>
          </p:cNvPr>
          <p:cNvSpPr>
            <a:spLocks noGrp="1"/>
          </p:cNvSpPr>
          <p:nvPr>
            <p:ph idx="1"/>
          </p:nvPr>
        </p:nvSpPr>
        <p:spPr/>
        <p:txBody>
          <a:bodyPr/>
          <a:lstStyle/>
          <a:p>
            <a:r>
              <a:rPr lang="en-US" dirty="0"/>
              <a:t>Solutes in the colon retain water</a:t>
            </a:r>
          </a:p>
          <a:p>
            <a:pPr lvl="1"/>
            <a:r>
              <a:rPr lang="en-US" dirty="0"/>
              <a:t>diarrhea</a:t>
            </a:r>
          </a:p>
          <a:p>
            <a:r>
              <a:rPr lang="en-US" dirty="0"/>
              <a:t>Microbes that produce excessive gas</a:t>
            </a:r>
          </a:p>
          <a:p>
            <a:pPr lvl="1"/>
            <a:r>
              <a:rPr lang="en-US" dirty="0"/>
              <a:t>flatulence</a:t>
            </a:r>
          </a:p>
        </p:txBody>
      </p:sp>
    </p:spTree>
    <p:extLst>
      <p:ext uri="{BB962C8B-B14F-4D97-AF65-F5344CB8AC3E}">
        <p14:creationId xmlns:p14="http://schemas.microsoft.com/office/powerpoint/2010/main" val="405060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6CD-D90C-9444-A49F-DD4B387BFC0C}"/>
              </a:ext>
            </a:extLst>
          </p:cNvPr>
          <p:cNvSpPr>
            <a:spLocks noGrp="1"/>
          </p:cNvSpPr>
          <p:nvPr>
            <p:ph type="title"/>
          </p:nvPr>
        </p:nvSpPr>
        <p:spPr/>
        <p:txBody>
          <a:bodyPr/>
          <a:lstStyle/>
          <a:p>
            <a:r>
              <a:rPr lang="en-US" dirty="0"/>
              <a:t>Quiz Questions</a:t>
            </a:r>
          </a:p>
        </p:txBody>
      </p:sp>
      <p:sp>
        <p:nvSpPr>
          <p:cNvPr id="3" name="Content Placeholder 2">
            <a:extLst>
              <a:ext uri="{FF2B5EF4-FFF2-40B4-BE49-F238E27FC236}">
                <a16:creationId xmlns:a16="http://schemas.microsoft.com/office/drawing/2014/main" id="{C6F5FA8C-1963-E745-80A5-054DDC5F6E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0637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9C3-10AB-E942-8453-F129B51B08C0}"/>
              </a:ext>
            </a:extLst>
          </p:cNvPr>
          <p:cNvSpPr>
            <a:spLocks noGrp="1"/>
          </p:cNvSpPr>
          <p:nvPr>
            <p:ph type="title"/>
          </p:nvPr>
        </p:nvSpPr>
        <p:spPr/>
        <p:txBody>
          <a:bodyPr/>
          <a:lstStyle/>
          <a:p>
            <a:r>
              <a:rPr lang="en-US" dirty="0"/>
              <a:t>Microbes and flatulence</a:t>
            </a:r>
          </a:p>
        </p:txBody>
      </p:sp>
      <p:sp>
        <p:nvSpPr>
          <p:cNvPr id="3" name="Content Placeholder 2">
            <a:extLst>
              <a:ext uri="{FF2B5EF4-FFF2-40B4-BE49-F238E27FC236}">
                <a16:creationId xmlns:a16="http://schemas.microsoft.com/office/drawing/2014/main" id="{4ADC8CC5-22E3-2247-A21D-218E96829263}"/>
              </a:ext>
            </a:extLst>
          </p:cNvPr>
          <p:cNvSpPr>
            <a:spLocks noGrp="1"/>
          </p:cNvSpPr>
          <p:nvPr>
            <p:ph idx="1"/>
          </p:nvPr>
        </p:nvSpPr>
        <p:spPr>
          <a:xfrm>
            <a:off x="838200" y="1825625"/>
            <a:ext cx="7071360" cy="4351338"/>
          </a:xfrm>
        </p:spPr>
        <p:txBody>
          <a:bodyPr>
            <a:normAutofit/>
          </a:bodyPr>
          <a:lstStyle/>
          <a:p>
            <a:r>
              <a:rPr lang="en-US" dirty="0"/>
              <a:t>Endogenous gas </a:t>
            </a:r>
          </a:p>
          <a:p>
            <a:pPr lvl="1"/>
            <a:r>
              <a:rPr lang="en-US" dirty="0"/>
              <a:t>largely in colon, from fermentation of soluble fibers: </a:t>
            </a:r>
          </a:p>
          <a:p>
            <a:pPr lvl="1"/>
            <a:r>
              <a:rPr lang="en-US" b="1" dirty="0"/>
              <a:t>Raffinose</a:t>
            </a:r>
            <a:r>
              <a:rPr lang="en-US" dirty="0"/>
              <a:t>  (Gal-</a:t>
            </a:r>
            <a:r>
              <a:rPr lang="en-US" dirty="0" err="1"/>
              <a:t>Glu</a:t>
            </a:r>
            <a:r>
              <a:rPr lang="en-US" dirty="0"/>
              <a:t>-</a:t>
            </a:r>
            <a:r>
              <a:rPr lang="en-US" dirty="0" err="1"/>
              <a:t>Fru</a:t>
            </a:r>
            <a:r>
              <a:rPr lang="en-US" dirty="0"/>
              <a:t>)</a:t>
            </a:r>
          </a:p>
          <a:p>
            <a:pPr lvl="2"/>
            <a:r>
              <a:rPr lang="en-US" dirty="0"/>
              <a:t>Beans, cabbage, </a:t>
            </a:r>
            <a:r>
              <a:rPr lang="en-US" dirty="0" err="1"/>
              <a:t>brussel</a:t>
            </a:r>
            <a:r>
              <a:rPr lang="en-US" dirty="0"/>
              <a:t> sprouts, asparagus</a:t>
            </a:r>
          </a:p>
          <a:p>
            <a:pPr lvl="1"/>
            <a:r>
              <a:rPr lang="en-US" b="1" dirty="0" err="1"/>
              <a:t>Stachyose</a:t>
            </a:r>
            <a:r>
              <a:rPr lang="en-US" dirty="0"/>
              <a:t> (Gal-Gal-</a:t>
            </a:r>
            <a:r>
              <a:rPr lang="en-US" dirty="0" err="1"/>
              <a:t>Glu</a:t>
            </a:r>
            <a:r>
              <a:rPr lang="en-US" dirty="0"/>
              <a:t>-</a:t>
            </a:r>
            <a:r>
              <a:rPr lang="en-US" dirty="0" err="1"/>
              <a:t>Fru</a:t>
            </a:r>
            <a:r>
              <a:rPr lang="en-US" dirty="0"/>
              <a:t>)</a:t>
            </a:r>
          </a:p>
          <a:p>
            <a:pPr lvl="2"/>
            <a:r>
              <a:rPr lang="en-US" dirty="0"/>
              <a:t>Green beans, soybeans, beets, sweet potatoes</a:t>
            </a:r>
          </a:p>
          <a:p>
            <a:pPr lvl="1"/>
            <a:r>
              <a:rPr lang="en-US" b="1" dirty="0" err="1"/>
              <a:t>Verbascose</a:t>
            </a:r>
            <a:r>
              <a:rPr lang="en-US" dirty="0"/>
              <a:t> (Gal-Gal-Gal-</a:t>
            </a:r>
            <a:r>
              <a:rPr lang="en-US" dirty="0" err="1"/>
              <a:t>Glu</a:t>
            </a:r>
            <a:r>
              <a:rPr lang="en-US" dirty="0"/>
              <a:t>-</a:t>
            </a:r>
            <a:r>
              <a:rPr lang="en-US" dirty="0" err="1"/>
              <a:t>Fru</a:t>
            </a:r>
            <a:r>
              <a:rPr lang="en-US" dirty="0"/>
              <a:t>)</a:t>
            </a:r>
          </a:p>
          <a:p>
            <a:pPr lvl="2"/>
            <a:r>
              <a:rPr lang="en-US" dirty="0"/>
              <a:t>Legumes</a:t>
            </a:r>
          </a:p>
          <a:p>
            <a:pPr lvl="1"/>
            <a:r>
              <a:rPr lang="en-US" b="1" dirty="0"/>
              <a:t>Lactose</a:t>
            </a:r>
            <a:r>
              <a:rPr lang="en-US" dirty="0"/>
              <a:t> (Gal-</a:t>
            </a:r>
            <a:r>
              <a:rPr lang="en-US" dirty="0" err="1"/>
              <a:t>Glu</a:t>
            </a:r>
            <a:r>
              <a:rPr lang="en-US" dirty="0"/>
              <a:t>)</a:t>
            </a:r>
          </a:p>
          <a:p>
            <a:pPr lvl="2"/>
            <a:r>
              <a:rPr lang="en-US" dirty="0"/>
              <a:t>for those who are lactose intolerant)</a:t>
            </a:r>
          </a:p>
        </p:txBody>
      </p:sp>
      <p:sp>
        <p:nvSpPr>
          <p:cNvPr id="4" name="Rectangle 3">
            <a:extLst>
              <a:ext uri="{FF2B5EF4-FFF2-40B4-BE49-F238E27FC236}">
                <a16:creationId xmlns:a16="http://schemas.microsoft.com/office/drawing/2014/main" id="{D2D6C1DD-06E9-ED46-8E48-C1CD256170C5}"/>
              </a:ext>
            </a:extLst>
          </p:cNvPr>
          <p:cNvSpPr/>
          <p:nvPr/>
        </p:nvSpPr>
        <p:spPr>
          <a:xfrm>
            <a:off x="1280160" y="3002280"/>
            <a:ext cx="5745480" cy="222504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7033DE-24D0-DC45-884A-07410AA0BB28}"/>
              </a:ext>
            </a:extLst>
          </p:cNvPr>
          <p:cNvPicPr>
            <a:picLocks noChangeAspect="1"/>
          </p:cNvPicPr>
          <p:nvPr/>
        </p:nvPicPr>
        <p:blipFill>
          <a:blip r:embed="rId3"/>
          <a:stretch>
            <a:fillRect/>
          </a:stretch>
        </p:blipFill>
        <p:spPr>
          <a:xfrm>
            <a:off x="7355840" y="584200"/>
            <a:ext cx="4836160" cy="4836160"/>
          </a:xfrm>
          <a:prstGeom prst="rect">
            <a:avLst/>
          </a:prstGeom>
        </p:spPr>
      </p:pic>
      <p:sp>
        <p:nvSpPr>
          <p:cNvPr id="6" name="TextBox 5">
            <a:extLst>
              <a:ext uri="{FF2B5EF4-FFF2-40B4-BE49-F238E27FC236}">
                <a16:creationId xmlns:a16="http://schemas.microsoft.com/office/drawing/2014/main" id="{8E380613-E89F-0744-A583-7222A71D675B}"/>
              </a:ext>
            </a:extLst>
          </p:cNvPr>
          <p:cNvSpPr txBox="1"/>
          <p:nvPr/>
        </p:nvSpPr>
        <p:spPr>
          <a:xfrm>
            <a:off x="7025640" y="5775960"/>
            <a:ext cx="4602798" cy="369332"/>
          </a:xfrm>
          <a:prstGeom prst="rect">
            <a:avLst/>
          </a:prstGeom>
          <a:noFill/>
        </p:spPr>
        <p:txBody>
          <a:bodyPr wrap="none" rtlCol="0">
            <a:spAutoFit/>
          </a:bodyPr>
          <a:lstStyle/>
          <a:p>
            <a:r>
              <a:rPr lang="en-US" dirty="0"/>
              <a:t>Discuss </a:t>
            </a:r>
            <a:r>
              <a:rPr lang="en-US" b="1" dirty="0"/>
              <a:t>why</a:t>
            </a:r>
            <a:r>
              <a:rPr lang="en-US" dirty="0"/>
              <a:t> this would reduce gas formation?</a:t>
            </a:r>
          </a:p>
        </p:txBody>
      </p:sp>
    </p:spTree>
    <p:extLst>
      <p:ext uri="{BB962C8B-B14F-4D97-AF65-F5344CB8AC3E}">
        <p14:creationId xmlns:p14="http://schemas.microsoft.com/office/powerpoint/2010/main" val="69778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0D2-8981-C14B-9B6D-BAFA7F25C42F}"/>
              </a:ext>
            </a:extLst>
          </p:cNvPr>
          <p:cNvSpPr>
            <a:spLocks noGrp="1"/>
          </p:cNvSpPr>
          <p:nvPr>
            <p:ph type="title"/>
          </p:nvPr>
        </p:nvSpPr>
        <p:spPr/>
        <p:txBody>
          <a:bodyPr/>
          <a:lstStyle/>
          <a:p>
            <a:r>
              <a:rPr lang="en-US" dirty="0"/>
              <a:t>FODMAPS</a:t>
            </a:r>
          </a:p>
        </p:txBody>
      </p:sp>
      <p:sp>
        <p:nvSpPr>
          <p:cNvPr id="5" name="Content Placeholder 4">
            <a:extLst>
              <a:ext uri="{FF2B5EF4-FFF2-40B4-BE49-F238E27FC236}">
                <a16:creationId xmlns:a16="http://schemas.microsoft.com/office/drawing/2014/main" id="{84489719-A559-D44C-BF67-093274DE5988}"/>
              </a:ext>
            </a:extLst>
          </p:cNvPr>
          <p:cNvSpPr>
            <a:spLocks noGrp="1"/>
          </p:cNvSpPr>
          <p:nvPr>
            <p:ph idx="1"/>
          </p:nvPr>
        </p:nvSpPr>
        <p:spPr>
          <a:xfrm>
            <a:off x="838200" y="1825625"/>
            <a:ext cx="4556760" cy="4351338"/>
          </a:xfrm>
        </p:spPr>
        <p:txBody>
          <a:bodyPr>
            <a:normAutofit fontScale="92500" lnSpcReduction="20000"/>
          </a:bodyPr>
          <a:lstStyle/>
          <a:p>
            <a:r>
              <a:rPr lang="en-US" b="1" dirty="0">
                <a:solidFill>
                  <a:srgbClr val="FF0000"/>
                </a:solidFill>
              </a:rPr>
              <a:t>F</a:t>
            </a:r>
            <a:r>
              <a:rPr lang="en-US" dirty="0"/>
              <a:t>ermentable </a:t>
            </a:r>
            <a:r>
              <a:rPr lang="en-US" b="1" dirty="0">
                <a:solidFill>
                  <a:srgbClr val="FF0000"/>
                </a:solidFill>
              </a:rPr>
              <a:t>O</a:t>
            </a:r>
            <a:r>
              <a:rPr lang="en-US" dirty="0"/>
              <a:t>ligosaccharides</a:t>
            </a:r>
          </a:p>
          <a:p>
            <a:pPr lvl="1"/>
            <a:r>
              <a:rPr lang="en-US" dirty="0" err="1"/>
              <a:t>Fructans</a:t>
            </a:r>
            <a:r>
              <a:rPr lang="en-US" dirty="0"/>
              <a:t> (like inulin or </a:t>
            </a:r>
            <a:r>
              <a:rPr lang="en-US" dirty="0" err="1"/>
              <a:t>levan</a:t>
            </a:r>
            <a:r>
              <a:rPr lang="en-US" dirty="0"/>
              <a:t>)</a:t>
            </a:r>
          </a:p>
          <a:p>
            <a:pPr lvl="2"/>
            <a:r>
              <a:rPr lang="en-US" dirty="0" err="1"/>
              <a:t>Polyfructose</a:t>
            </a:r>
            <a:r>
              <a:rPr lang="en-US" dirty="0"/>
              <a:t> with glucose at reducing end</a:t>
            </a:r>
          </a:p>
          <a:p>
            <a:pPr lvl="1"/>
            <a:r>
              <a:rPr lang="en-US" dirty="0" err="1"/>
              <a:t>Galactans</a:t>
            </a:r>
            <a:endParaRPr lang="en-US" dirty="0"/>
          </a:p>
          <a:p>
            <a:pPr lvl="2"/>
            <a:r>
              <a:rPr lang="en-US" dirty="0" err="1"/>
              <a:t>Polygalactose</a:t>
            </a:r>
            <a:endParaRPr lang="en-US" dirty="0"/>
          </a:p>
          <a:p>
            <a:r>
              <a:rPr lang="en-US" b="1" dirty="0">
                <a:solidFill>
                  <a:srgbClr val="FF0000"/>
                </a:solidFill>
              </a:rPr>
              <a:t>D</a:t>
            </a:r>
            <a:r>
              <a:rPr lang="en-US" dirty="0"/>
              <a:t>isaccharides</a:t>
            </a:r>
          </a:p>
          <a:p>
            <a:pPr lvl="1"/>
            <a:r>
              <a:rPr lang="en-US" dirty="0"/>
              <a:t>Mainly lactose</a:t>
            </a:r>
          </a:p>
          <a:p>
            <a:r>
              <a:rPr lang="en-US" b="1" dirty="0">
                <a:solidFill>
                  <a:srgbClr val="FF0000"/>
                </a:solidFill>
              </a:rPr>
              <a:t>M</a:t>
            </a:r>
            <a:r>
              <a:rPr lang="en-US" dirty="0"/>
              <a:t>onosaccharides </a:t>
            </a:r>
            <a:r>
              <a:rPr lang="en-US" dirty="0">
                <a:solidFill>
                  <a:srgbClr val="FF0000"/>
                </a:solidFill>
              </a:rPr>
              <a:t>a</a:t>
            </a:r>
            <a:r>
              <a:rPr lang="en-US" dirty="0"/>
              <a:t>nd</a:t>
            </a:r>
          </a:p>
          <a:p>
            <a:pPr lvl="1"/>
            <a:r>
              <a:rPr lang="en-US" dirty="0"/>
              <a:t>Mainly fructose</a:t>
            </a:r>
          </a:p>
          <a:p>
            <a:r>
              <a:rPr lang="en-US" b="1" dirty="0">
                <a:solidFill>
                  <a:srgbClr val="FF0000"/>
                </a:solidFill>
              </a:rPr>
              <a:t>P</a:t>
            </a:r>
            <a:r>
              <a:rPr lang="en-US" dirty="0"/>
              <a:t>olyols</a:t>
            </a:r>
          </a:p>
          <a:p>
            <a:pPr lvl="1"/>
            <a:r>
              <a:rPr lang="en-US" dirty="0"/>
              <a:t>Sorbitol, mannitol, polyols (some fruits and sweeteners)</a:t>
            </a:r>
          </a:p>
          <a:p>
            <a:endParaRPr lang="en-US" dirty="0"/>
          </a:p>
          <a:p>
            <a:endParaRPr lang="en-US" dirty="0"/>
          </a:p>
        </p:txBody>
      </p:sp>
      <p:pic>
        <p:nvPicPr>
          <p:cNvPr id="6" name="Picture 5">
            <a:extLst>
              <a:ext uri="{FF2B5EF4-FFF2-40B4-BE49-F238E27FC236}">
                <a16:creationId xmlns:a16="http://schemas.microsoft.com/office/drawing/2014/main" id="{B641C37F-A105-DA43-9EEB-1A97D027A77C}"/>
              </a:ext>
            </a:extLst>
          </p:cNvPr>
          <p:cNvPicPr>
            <a:picLocks noChangeAspect="1"/>
          </p:cNvPicPr>
          <p:nvPr/>
        </p:nvPicPr>
        <p:blipFill>
          <a:blip r:embed="rId2"/>
          <a:stretch>
            <a:fillRect/>
          </a:stretch>
        </p:blipFill>
        <p:spPr>
          <a:xfrm>
            <a:off x="6096000" y="2194561"/>
            <a:ext cx="2784525" cy="2301874"/>
          </a:xfrm>
          <a:prstGeom prst="rect">
            <a:avLst/>
          </a:prstGeom>
        </p:spPr>
      </p:pic>
      <p:sp>
        <p:nvSpPr>
          <p:cNvPr id="7" name="TextBox 6">
            <a:extLst>
              <a:ext uri="{FF2B5EF4-FFF2-40B4-BE49-F238E27FC236}">
                <a16:creationId xmlns:a16="http://schemas.microsoft.com/office/drawing/2014/main" id="{B33E6F63-7C66-074C-8C67-CAAC3779C403}"/>
              </a:ext>
            </a:extLst>
          </p:cNvPr>
          <p:cNvSpPr txBox="1"/>
          <p:nvPr/>
        </p:nvSpPr>
        <p:spPr>
          <a:xfrm>
            <a:off x="6621780" y="4496435"/>
            <a:ext cx="2240280" cy="1200329"/>
          </a:xfrm>
          <a:prstGeom prst="rect">
            <a:avLst/>
          </a:prstGeom>
          <a:noFill/>
        </p:spPr>
        <p:txBody>
          <a:bodyPr wrap="square" rtlCol="0">
            <a:spAutoFit/>
          </a:bodyPr>
          <a:lstStyle/>
          <a:p>
            <a:r>
              <a:rPr lang="en-US" b="1" dirty="0"/>
              <a:t>Inulin – a </a:t>
            </a:r>
            <a:r>
              <a:rPr lang="en-US" b="1" dirty="0" err="1"/>
              <a:t>Fructan</a:t>
            </a:r>
            <a:endParaRPr lang="en-US" b="1" dirty="0"/>
          </a:p>
          <a:p>
            <a:r>
              <a:rPr lang="en-US" dirty="0"/>
              <a:t>(</a:t>
            </a:r>
            <a:r>
              <a:rPr lang="en-US" dirty="0">
                <a:latin typeface="Symbol" pitchFamily="2" charset="2"/>
              </a:rPr>
              <a:t>b</a:t>
            </a:r>
            <a:r>
              <a:rPr lang="en-US" dirty="0"/>
              <a:t>-2,1-polyfructose, with a glucose at reducing end) </a:t>
            </a:r>
          </a:p>
        </p:txBody>
      </p:sp>
      <p:pic>
        <p:nvPicPr>
          <p:cNvPr id="9" name="Picture 8">
            <a:extLst>
              <a:ext uri="{FF2B5EF4-FFF2-40B4-BE49-F238E27FC236}">
                <a16:creationId xmlns:a16="http://schemas.microsoft.com/office/drawing/2014/main" id="{E083DAED-9296-ED41-8ACA-3E0599890D8E}"/>
              </a:ext>
            </a:extLst>
          </p:cNvPr>
          <p:cNvPicPr>
            <a:picLocks noChangeAspect="1"/>
          </p:cNvPicPr>
          <p:nvPr/>
        </p:nvPicPr>
        <p:blipFill>
          <a:blip r:embed="rId3"/>
          <a:stretch>
            <a:fillRect/>
          </a:stretch>
        </p:blipFill>
        <p:spPr>
          <a:xfrm>
            <a:off x="8412685" y="233362"/>
            <a:ext cx="3554525" cy="2083117"/>
          </a:xfrm>
          <a:prstGeom prst="rect">
            <a:avLst/>
          </a:prstGeom>
        </p:spPr>
      </p:pic>
      <p:sp>
        <p:nvSpPr>
          <p:cNvPr id="11" name="TextBox 10">
            <a:extLst>
              <a:ext uri="{FF2B5EF4-FFF2-40B4-BE49-F238E27FC236}">
                <a16:creationId xmlns:a16="http://schemas.microsoft.com/office/drawing/2014/main" id="{96FA8E11-210C-F644-AB53-BBC7EF397024}"/>
              </a:ext>
            </a:extLst>
          </p:cNvPr>
          <p:cNvSpPr txBox="1"/>
          <p:nvPr/>
        </p:nvSpPr>
        <p:spPr>
          <a:xfrm>
            <a:off x="9037320" y="2057400"/>
            <a:ext cx="1027204" cy="369332"/>
          </a:xfrm>
          <a:prstGeom prst="rect">
            <a:avLst/>
          </a:prstGeom>
          <a:noFill/>
        </p:spPr>
        <p:txBody>
          <a:bodyPr wrap="none" rtlCol="0">
            <a:spAutoFit/>
          </a:bodyPr>
          <a:lstStyle/>
          <a:p>
            <a:r>
              <a:rPr lang="en-US" b="1" dirty="0" err="1"/>
              <a:t>Galactan</a:t>
            </a:r>
            <a:endParaRPr lang="en-US" b="1" dirty="0"/>
          </a:p>
        </p:txBody>
      </p:sp>
    </p:spTree>
    <p:extLst>
      <p:ext uri="{BB962C8B-B14F-4D97-AF65-F5344CB8AC3E}">
        <p14:creationId xmlns:p14="http://schemas.microsoft.com/office/powerpoint/2010/main" val="4292146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9C92-E476-4143-B110-099F866A3057}"/>
              </a:ext>
            </a:extLst>
          </p:cNvPr>
          <p:cNvSpPr>
            <a:spLocks noGrp="1"/>
          </p:cNvSpPr>
          <p:nvPr>
            <p:ph type="title"/>
          </p:nvPr>
        </p:nvSpPr>
        <p:spPr/>
        <p:txBody>
          <a:bodyPr/>
          <a:lstStyle/>
          <a:p>
            <a:r>
              <a:rPr lang="en-US" dirty="0"/>
              <a:t>Low FODMAP Diet Protocols</a:t>
            </a:r>
          </a:p>
        </p:txBody>
      </p:sp>
      <p:sp>
        <p:nvSpPr>
          <p:cNvPr id="3" name="Content Placeholder 2">
            <a:extLst>
              <a:ext uri="{FF2B5EF4-FFF2-40B4-BE49-F238E27FC236}">
                <a16:creationId xmlns:a16="http://schemas.microsoft.com/office/drawing/2014/main" id="{8B597A19-4BE2-0446-9E4F-7EADE55F94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0721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FA15F-ECF8-524A-9578-34EB2D44715F}"/>
              </a:ext>
            </a:extLst>
          </p:cNvPr>
          <p:cNvSpPr>
            <a:spLocks noGrp="1"/>
          </p:cNvSpPr>
          <p:nvPr>
            <p:ph type="title"/>
          </p:nvPr>
        </p:nvSpPr>
        <p:spPr/>
        <p:txBody>
          <a:bodyPr/>
          <a:lstStyle/>
          <a:p>
            <a:r>
              <a:rPr lang="en-US" dirty="0"/>
              <a:t>Barrier Functions and Colon Health</a:t>
            </a:r>
          </a:p>
        </p:txBody>
      </p:sp>
      <p:sp>
        <p:nvSpPr>
          <p:cNvPr id="5" name="Text Placeholder 4">
            <a:extLst>
              <a:ext uri="{FF2B5EF4-FFF2-40B4-BE49-F238E27FC236}">
                <a16:creationId xmlns:a16="http://schemas.microsoft.com/office/drawing/2014/main" id="{9754A268-E6A6-4A44-A320-87C7804FD2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61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BA35-9CD8-6342-9A7D-904E206595DC}"/>
              </a:ext>
            </a:extLst>
          </p:cNvPr>
          <p:cNvSpPr>
            <a:spLocks noGrp="1"/>
          </p:cNvSpPr>
          <p:nvPr>
            <p:ph type="title"/>
          </p:nvPr>
        </p:nvSpPr>
        <p:spPr/>
        <p:txBody>
          <a:bodyPr>
            <a:normAutofit fontScale="90000"/>
          </a:bodyPr>
          <a:lstStyle/>
          <a:p>
            <a:r>
              <a:rPr lang="en-US" dirty="0"/>
              <a:t>Mucous Membranes are Protective Barriers Made of Polysaccharides Produced by Gut Cells</a:t>
            </a:r>
          </a:p>
        </p:txBody>
      </p:sp>
      <p:pic>
        <p:nvPicPr>
          <p:cNvPr id="5" name="Picture 4">
            <a:extLst>
              <a:ext uri="{FF2B5EF4-FFF2-40B4-BE49-F238E27FC236}">
                <a16:creationId xmlns:a16="http://schemas.microsoft.com/office/drawing/2014/main" id="{21CEFDD7-5474-8541-8880-1F2FA7B97EC4}"/>
              </a:ext>
            </a:extLst>
          </p:cNvPr>
          <p:cNvPicPr>
            <a:picLocks noChangeAspect="1"/>
          </p:cNvPicPr>
          <p:nvPr/>
        </p:nvPicPr>
        <p:blipFill>
          <a:blip r:embed="rId2"/>
          <a:stretch>
            <a:fillRect/>
          </a:stretch>
        </p:blipFill>
        <p:spPr>
          <a:xfrm>
            <a:off x="109353" y="2194559"/>
            <a:ext cx="6867198" cy="3742623"/>
          </a:xfrm>
          <a:prstGeom prst="rect">
            <a:avLst/>
          </a:prstGeom>
        </p:spPr>
      </p:pic>
      <p:pic>
        <p:nvPicPr>
          <p:cNvPr id="7" name="Picture 6">
            <a:extLst>
              <a:ext uri="{FF2B5EF4-FFF2-40B4-BE49-F238E27FC236}">
                <a16:creationId xmlns:a16="http://schemas.microsoft.com/office/drawing/2014/main" id="{4B1FCC67-A4FA-5945-AB81-CD9ADE50826C}"/>
              </a:ext>
            </a:extLst>
          </p:cNvPr>
          <p:cNvPicPr>
            <a:picLocks noChangeAspect="1"/>
          </p:cNvPicPr>
          <p:nvPr/>
        </p:nvPicPr>
        <p:blipFill>
          <a:blip r:embed="rId3"/>
          <a:stretch>
            <a:fillRect/>
          </a:stretch>
        </p:blipFill>
        <p:spPr>
          <a:xfrm>
            <a:off x="7371080" y="1690687"/>
            <a:ext cx="3723640" cy="5077691"/>
          </a:xfrm>
          <a:prstGeom prst="rect">
            <a:avLst/>
          </a:prstGeom>
        </p:spPr>
      </p:pic>
    </p:spTree>
    <p:extLst>
      <p:ext uri="{BB962C8B-B14F-4D97-AF65-F5344CB8AC3E}">
        <p14:creationId xmlns:p14="http://schemas.microsoft.com/office/powerpoint/2010/main" val="117047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2CD2-E1AD-C941-8103-76165C863C2B}"/>
              </a:ext>
            </a:extLst>
          </p:cNvPr>
          <p:cNvSpPr>
            <a:spLocks noGrp="1"/>
          </p:cNvSpPr>
          <p:nvPr>
            <p:ph type="title"/>
          </p:nvPr>
        </p:nvSpPr>
        <p:spPr>
          <a:xfrm>
            <a:off x="400051" y="365125"/>
            <a:ext cx="11644312" cy="1325563"/>
          </a:xfrm>
        </p:spPr>
        <p:txBody>
          <a:bodyPr/>
          <a:lstStyle/>
          <a:p>
            <a:r>
              <a:rPr lang="en-US" dirty="0"/>
              <a:t>Endogenous Glycans As Bacterial Energy Source</a:t>
            </a:r>
          </a:p>
        </p:txBody>
      </p:sp>
      <p:pic>
        <p:nvPicPr>
          <p:cNvPr id="4" name="Picture 3">
            <a:extLst>
              <a:ext uri="{FF2B5EF4-FFF2-40B4-BE49-F238E27FC236}">
                <a16:creationId xmlns:a16="http://schemas.microsoft.com/office/drawing/2014/main" id="{E7650A4A-FB1A-3D4F-8B6C-ED11B2DF563C}"/>
              </a:ext>
            </a:extLst>
          </p:cNvPr>
          <p:cNvPicPr>
            <a:picLocks noChangeAspect="1"/>
          </p:cNvPicPr>
          <p:nvPr/>
        </p:nvPicPr>
        <p:blipFill>
          <a:blip r:embed="rId3"/>
          <a:stretch>
            <a:fillRect/>
          </a:stretch>
        </p:blipFill>
        <p:spPr>
          <a:xfrm>
            <a:off x="6187440" y="1432559"/>
            <a:ext cx="4720411" cy="4720411"/>
          </a:xfrm>
          <a:prstGeom prst="rect">
            <a:avLst/>
          </a:prstGeom>
        </p:spPr>
      </p:pic>
      <p:sp>
        <p:nvSpPr>
          <p:cNvPr id="5" name="TextBox 4">
            <a:extLst>
              <a:ext uri="{FF2B5EF4-FFF2-40B4-BE49-F238E27FC236}">
                <a16:creationId xmlns:a16="http://schemas.microsoft.com/office/drawing/2014/main" id="{C96F7CAB-3C3D-AD43-9597-E38EF61F5B4F}"/>
              </a:ext>
            </a:extLst>
          </p:cNvPr>
          <p:cNvSpPr txBox="1"/>
          <p:nvPr/>
        </p:nvSpPr>
        <p:spPr>
          <a:xfrm>
            <a:off x="5654040" y="5749111"/>
            <a:ext cx="6537960" cy="1200329"/>
          </a:xfrm>
          <a:prstGeom prst="rect">
            <a:avLst/>
          </a:prstGeom>
          <a:noFill/>
        </p:spPr>
        <p:txBody>
          <a:bodyPr wrap="square" rtlCol="0">
            <a:spAutoFit/>
          </a:bodyPr>
          <a:lstStyle/>
          <a:p>
            <a:r>
              <a:rPr lang="en-US" dirty="0"/>
              <a:t>Desai, M. S. S. </a:t>
            </a:r>
            <a:r>
              <a:rPr lang="en-US" i="1" dirty="0"/>
              <a:t>et al.</a:t>
            </a:r>
            <a:r>
              <a:rPr lang="en-US" dirty="0"/>
              <a:t> A Dietary Fiber-Deprived Gut Microbiota Degrades the Colonic Mucus Barrier and Enhances Pathogen Susceptibility. </a:t>
            </a:r>
            <a:r>
              <a:rPr lang="en-US" i="1" dirty="0"/>
              <a:t>Cell</a:t>
            </a:r>
            <a:r>
              <a:rPr lang="en-US" dirty="0"/>
              <a:t> </a:t>
            </a:r>
            <a:r>
              <a:rPr lang="en-US" b="1" dirty="0"/>
              <a:t>167,</a:t>
            </a:r>
            <a:r>
              <a:rPr lang="en-US" dirty="0"/>
              <a:t> 1339–1353.e21 (2016).</a:t>
            </a:r>
          </a:p>
          <a:p>
            <a:endParaRPr lang="en-US" dirty="0"/>
          </a:p>
        </p:txBody>
      </p:sp>
      <p:pic>
        <p:nvPicPr>
          <p:cNvPr id="6" name="Picture 5">
            <a:extLst>
              <a:ext uri="{FF2B5EF4-FFF2-40B4-BE49-F238E27FC236}">
                <a16:creationId xmlns:a16="http://schemas.microsoft.com/office/drawing/2014/main" id="{158A55CB-5649-D346-8818-B69612B4926C}"/>
              </a:ext>
            </a:extLst>
          </p:cNvPr>
          <p:cNvPicPr>
            <a:picLocks noChangeAspect="1"/>
          </p:cNvPicPr>
          <p:nvPr/>
        </p:nvPicPr>
        <p:blipFill>
          <a:blip r:embed="rId4"/>
          <a:stretch>
            <a:fillRect/>
          </a:stretch>
        </p:blipFill>
        <p:spPr>
          <a:xfrm>
            <a:off x="238760" y="1898174"/>
            <a:ext cx="5130800" cy="3441700"/>
          </a:xfrm>
          <a:prstGeom prst="rect">
            <a:avLst/>
          </a:prstGeom>
        </p:spPr>
      </p:pic>
    </p:spTree>
    <p:extLst>
      <p:ext uri="{BB962C8B-B14F-4D97-AF65-F5344CB8AC3E}">
        <p14:creationId xmlns:p14="http://schemas.microsoft.com/office/powerpoint/2010/main" val="2820456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C0678-A41D-7648-9DBF-2D6AD77B38ED}"/>
              </a:ext>
            </a:extLst>
          </p:cNvPr>
          <p:cNvSpPr>
            <a:spLocks noGrp="1"/>
          </p:cNvSpPr>
          <p:nvPr>
            <p:ph type="title"/>
          </p:nvPr>
        </p:nvSpPr>
        <p:spPr/>
        <p:txBody>
          <a:bodyPr/>
          <a:lstStyle/>
          <a:p>
            <a:r>
              <a:rPr lang="en-US" dirty="0"/>
              <a:t>Immune Function and Gastrointestinal Development</a:t>
            </a:r>
          </a:p>
        </p:txBody>
      </p:sp>
      <p:sp>
        <p:nvSpPr>
          <p:cNvPr id="5" name="Text Placeholder 4">
            <a:extLst>
              <a:ext uri="{FF2B5EF4-FFF2-40B4-BE49-F238E27FC236}">
                <a16:creationId xmlns:a16="http://schemas.microsoft.com/office/drawing/2014/main" id="{32E474C2-4B12-824D-A1B7-1A6E15A574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3548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8BD-4CD7-7543-A6BF-48BE0C22D858}"/>
              </a:ext>
            </a:extLst>
          </p:cNvPr>
          <p:cNvSpPr>
            <a:spLocks noGrp="1"/>
          </p:cNvSpPr>
          <p:nvPr>
            <p:ph type="title"/>
          </p:nvPr>
        </p:nvSpPr>
        <p:spPr/>
        <p:txBody>
          <a:bodyPr/>
          <a:lstStyle/>
          <a:p>
            <a:r>
              <a:rPr lang="en-US" dirty="0"/>
              <a:t>Microbes and Development of the GI System</a:t>
            </a:r>
          </a:p>
        </p:txBody>
      </p:sp>
      <p:sp>
        <p:nvSpPr>
          <p:cNvPr id="5" name="Content Placeholder 4">
            <a:extLst>
              <a:ext uri="{FF2B5EF4-FFF2-40B4-BE49-F238E27FC236}">
                <a16:creationId xmlns:a16="http://schemas.microsoft.com/office/drawing/2014/main" id="{EA58E79C-AC6D-7147-9F36-592F1A1D64F7}"/>
              </a:ext>
            </a:extLst>
          </p:cNvPr>
          <p:cNvSpPr>
            <a:spLocks noGrp="1"/>
          </p:cNvSpPr>
          <p:nvPr>
            <p:ph idx="1"/>
          </p:nvPr>
        </p:nvSpPr>
        <p:spPr>
          <a:xfrm>
            <a:off x="838199" y="1825625"/>
            <a:ext cx="4633913" cy="4351338"/>
          </a:xfrm>
        </p:spPr>
        <p:txBody>
          <a:bodyPr>
            <a:normAutofit/>
          </a:bodyPr>
          <a:lstStyle/>
          <a:p>
            <a:r>
              <a:rPr lang="en-US" dirty="0"/>
              <a:t>Epithelial cells respond to bacterial signals</a:t>
            </a:r>
          </a:p>
          <a:p>
            <a:pPr lvl="1"/>
            <a:r>
              <a:rPr lang="en-US" dirty="0"/>
              <a:t>MAMPS (Microbe associated molecular pattern)</a:t>
            </a:r>
          </a:p>
          <a:p>
            <a:r>
              <a:rPr lang="en-US" dirty="0"/>
              <a:t>Immune system communicates learns which bacteria to support and which to kill:</a:t>
            </a:r>
          </a:p>
          <a:p>
            <a:pPr lvl="1"/>
            <a:r>
              <a:rPr lang="en-US" dirty="0"/>
              <a:t>AMPS (Antimicrobial peptides)</a:t>
            </a:r>
          </a:p>
        </p:txBody>
      </p:sp>
      <p:pic>
        <p:nvPicPr>
          <p:cNvPr id="6" name="Picture 5">
            <a:extLst>
              <a:ext uri="{FF2B5EF4-FFF2-40B4-BE49-F238E27FC236}">
                <a16:creationId xmlns:a16="http://schemas.microsoft.com/office/drawing/2014/main" id="{A79DA3C2-2462-7E4C-8714-2A6283142F08}"/>
              </a:ext>
            </a:extLst>
          </p:cNvPr>
          <p:cNvPicPr>
            <a:picLocks noChangeAspect="1"/>
          </p:cNvPicPr>
          <p:nvPr/>
        </p:nvPicPr>
        <p:blipFill>
          <a:blip r:embed="rId3"/>
          <a:stretch>
            <a:fillRect/>
          </a:stretch>
        </p:blipFill>
        <p:spPr>
          <a:xfrm>
            <a:off x="5580062" y="1583530"/>
            <a:ext cx="4835525" cy="4835525"/>
          </a:xfrm>
          <a:prstGeom prst="rect">
            <a:avLst/>
          </a:prstGeom>
        </p:spPr>
      </p:pic>
    </p:spTree>
    <p:extLst>
      <p:ext uri="{BB962C8B-B14F-4D97-AF65-F5344CB8AC3E}">
        <p14:creationId xmlns:p14="http://schemas.microsoft.com/office/powerpoint/2010/main" val="3382956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DB02-AF03-E64F-ABDE-5E28ACACEBD5}"/>
              </a:ext>
            </a:extLst>
          </p:cNvPr>
          <p:cNvSpPr>
            <a:spLocks noGrp="1"/>
          </p:cNvSpPr>
          <p:nvPr>
            <p:ph type="title"/>
          </p:nvPr>
        </p:nvSpPr>
        <p:spPr/>
        <p:txBody>
          <a:bodyPr/>
          <a:lstStyle/>
          <a:p>
            <a:r>
              <a:rPr lang="en-US" dirty="0"/>
              <a:t>Inflammation can result from loss of balance</a:t>
            </a:r>
          </a:p>
        </p:txBody>
      </p:sp>
      <p:sp>
        <p:nvSpPr>
          <p:cNvPr id="7" name="Content Placeholder 6">
            <a:extLst>
              <a:ext uri="{FF2B5EF4-FFF2-40B4-BE49-F238E27FC236}">
                <a16:creationId xmlns:a16="http://schemas.microsoft.com/office/drawing/2014/main" id="{76ACE480-391B-4C45-B3A8-8BF062F90D47}"/>
              </a:ext>
            </a:extLst>
          </p:cNvPr>
          <p:cNvSpPr>
            <a:spLocks noGrp="1"/>
          </p:cNvSpPr>
          <p:nvPr>
            <p:ph idx="1"/>
          </p:nvPr>
        </p:nvSpPr>
        <p:spPr>
          <a:xfrm>
            <a:off x="7186612" y="1825625"/>
            <a:ext cx="4167187" cy="4351338"/>
          </a:xfrm>
        </p:spPr>
        <p:txBody>
          <a:bodyPr/>
          <a:lstStyle/>
          <a:p>
            <a:r>
              <a:rPr lang="en-US" dirty="0"/>
              <a:t>Inflammatory Bowel Disease (IBD)</a:t>
            </a:r>
          </a:p>
          <a:p>
            <a:pPr lvl="1"/>
            <a:r>
              <a:rPr lang="en-US" dirty="0"/>
              <a:t>Cramps</a:t>
            </a:r>
          </a:p>
          <a:p>
            <a:pPr lvl="1"/>
            <a:r>
              <a:rPr lang="en-US" dirty="0"/>
              <a:t>Diarrhea </a:t>
            </a:r>
          </a:p>
          <a:p>
            <a:pPr lvl="1"/>
            <a:r>
              <a:rPr lang="en-US" dirty="0"/>
              <a:t>Fever</a:t>
            </a:r>
          </a:p>
          <a:p>
            <a:pPr lvl="1"/>
            <a:r>
              <a:rPr lang="en-US" dirty="0"/>
              <a:t>Weight Loss and Loss of Appetite</a:t>
            </a:r>
          </a:p>
          <a:p>
            <a:pPr lvl="1"/>
            <a:r>
              <a:rPr lang="en-US" dirty="0"/>
              <a:t>Blood Loss (anemia)</a:t>
            </a:r>
          </a:p>
          <a:p>
            <a:pPr lvl="1"/>
            <a:endParaRPr lang="en-US" dirty="0"/>
          </a:p>
        </p:txBody>
      </p:sp>
      <p:pic>
        <p:nvPicPr>
          <p:cNvPr id="5" name="Picture 4">
            <a:extLst>
              <a:ext uri="{FF2B5EF4-FFF2-40B4-BE49-F238E27FC236}">
                <a16:creationId xmlns:a16="http://schemas.microsoft.com/office/drawing/2014/main" id="{89049056-4608-F34F-9D5D-E4057DBADAD0}"/>
              </a:ext>
            </a:extLst>
          </p:cNvPr>
          <p:cNvPicPr>
            <a:picLocks noChangeAspect="1"/>
          </p:cNvPicPr>
          <p:nvPr/>
        </p:nvPicPr>
        <p:blipFill>
          <a:blip r:embed="rId2"/>
          <a:stretch>
            <a:fillRect/>
          </a:stretch>
        </p:blipFill>
        <p:spPr>
          <a:xfrm>
            <a:off x="838200" y="1690688"/>
            <a:ext cx="6226175" cy="4749612"/>
          </a:xfrm>
          <a:prstGeom prst="rect">
            <a:avLst/>
          </a:prstGeom>
        </p:spPr>
      </p:pic>
    </p:spTree>
    <p:extLst>
      <p:ext uri="{BB962C8B-B14F-4D97-AF65-F5344CB8AC3E}">
        <p14:creationId xmlns:p14="http://schemas.microsoft.com/office/powerpoint/2010/main" val="1833609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E49-CE16-FC4B-9C43-F70B4451DDB1}"/>
              </a:ext>
            </a:extLst>
          </p:cNvPr>
          <p:cNvSpPr>
            <a:spLocks noGrp="1"/>
          </p:cNvSpPr>
          <p:nvPr>
            <p:ph type="title"/>
          </p:nvPr>
        </p:nvSpPr>
        <p:spPr/>
        <p:txBody>
          <a:bodyPr/>
          <a:lstStyle/>
          <a:p>
            <a:r>
              <a:rPr lang="en-US" dirty="0"/>
              <a:t>Human Milk Oligosaccharides</a:t>
            </a:r>
          </a:p>
        </p:txBody>
      </p:sp>
      <p:sp>
        <p:nvSpPr>
          <p:cNvPr id="6" name="Content Placeholder 5">
            <a:extLst>
              <a:ext uri="{FF2B5EF4-FFF2-40B4-BE49-F238E27FC236}">
                <a16:creationId xmlns:a16="http://schemas.microsoft.com/office/drawing/2014/main" id="{C9BF9D7E-377D-E64D-8E21-E3EF0027EA3F}"/>
              </a:ext>
            </a:extLst>
          </p:cNvPr>
          <p:cNvSpPr>
            <a:spLocks noGrp="1"/>
          </p:cNvSpPr>
          <p:nvPr>
            <p:ph idx="1"/>
          </p:nvPr>
        </p:nvSpPr>
        <p:spPr>
          <a:xfrm>
            <a:off x="6477000" y="1773397"/>
            <a:ext cx="5547360" cy="2398553"/>
          </a:xfrm>
        </p:spPr>
        <p:txBody>
          <a:bodyPr/>
          <a:lstStyle/>
          <a:p>
            <a:r>
              <a:rPr lang="en-US" dirty="0"/>
              <a:t>Often our first probiotics</a:t>
            </a:r>
          </a:p>
          <a:p>
            <a:r>
              <a:rPr lang="en-US" dirty="0"/>
              <a:t>Promotes growth of particular bacterial species that can metabolize these carbohydrates</a:t>
            </a:r>
          </a:p>
          <a:p>
            <a:r>
              <a:rPr lang="en-US" dirty="0"/>
              <a:t>Vary with genetics/diet/health</a:t>
            </a:r>
          </a:p>
        </p:txBody>
      </p:sp>
      <p:sp>
        <p:nvSpPr>
          <p:cNvPr id="5" name="TextBox 4">
            <a:extLst>
              <a:ext uri="{FF2B5EF4-FFF2-40B4-BE49-F238E27FC236}">
                <a16:creationId xmlns:a16="http://schemas.microsoft.com/office/drawing/2014/main" id="{5148FC52-5BB4-2A4C-B050-DCF5F4CE925C}"/>
              </a:ext>
            </a:extLst>
          </p:cNvPr>
          <p:cNvSpPr txBox="1"/>
          <p:nvPr/>
        </p:nvSpPr>
        <p:spPr>
          <a:xfrm>
            <a:off x="2042160" y="5547360"/>
            <a:ext cx="1954831" cy="369332"/>
          </a:xfrm>
          <a:prstGeom prst="rect">
            <a:avLst/>
          </a:prstGeom>
          <a:noFill/>
        </p:spPr>
        <p:txBody>
          <a:bodyPr wrap="none" rtlCol="0">
            <a:spAutoFit/>
          </a:bodyPr>
          <a:lstStyle/>
          <a:p>
            <a:r>
              <a:rPr lang="en-US" dirty="0"/>
              <a:t>Lactose at one end</a:t>
            </a:r>
          </a:p>
        </p:txBody>
      </p:sp>
      <p:pic>
        <p:nvPicPr>
          <p:cNvPr id="7" name="Picture 6">
            <a:extLst>
              <a:ext uri="{FF2B5EF4-FFF2-40B4-BE49-F238E27FC236}">
                <a16:creationId xmlns:a16="http://schemas.microsoft.com/office/drawing/2014/main" id="{E80016CA-1090-B649-B82C-B2404844D2C6}"/>
              </a:ext>
            </a:extLst>
          </p:cNvPr>
          <p:cNvPicPr>
            <a:picLocks noChangeAspect="1"/>
          </p:cNvPicPr>
          <p:nvPr/>
        </p:nvPicPr>
        <p:blipFill>
          <a:blip r:embed="rId2"/>
          <a:stretch>
            <a:fillRect/>
          </a:stretch>
        </p:blipFill>
        <p:spPr>
          <a:xfrm>
            <a:off x="193040" y="1773397"/>
            <a:ext cx="5613400" cy="3505200"/>
          </a:xfrm>
          <a:prstGeom prst="rect">
            <a:avLst/>
          </a:prstGeom>
        </p:spPr>
      </p:pic>
      <p:sp>
        <p:nvSpPr>
          <p:cNvPr id="3" name="TextBox 2">
            <a:extLst>
              <a:ext uri="{FF2B5EF4-FFF2-40B4-BE49-F238E27FC236}">
                <a16:creationId xmlns:a16="http://schemas.microsoft.com/office/drawing/2014/main" id="{32BD50CE-CE0B-774A-8239-32188152D6AF}"/>
              </a:ext>
            </a:extLst>
          </p:cNvPr>
          <p:cNvSpPr txBox="1"/>
          <p:nvPr/>
        </p:nvSpPr>
        <p:spPr>
          <a:xfrm>
            <a:off x="5802525" y="4586288"/>
            <a:ext cx="678391" cy="369332"/>
          </a:xfrm>
          <a:prstGeom prst="rect">
            <a:avLst/>
          </a:prstGeom>
          <a:noFill/>
        </p:spPr>
        <p:txBody>
          <a:bodyPr wrap="none" rtlCol="0">
            <a:spAutoFit/>
          </a:bodyPr>
          <a:lstStyle/>
          <a:p>
            <a:r>
              <a:rPr lang="en-US" dirty="0"/>
              <a:t>HMO</a:t>
            </a:r>
          </a:p>
        </p:txBody>
      </p:sp>
      <p:cxnSp>
        <p:nvCxnSpPr>
          <p:cNvPr id="8" name="Straight Arrow Connector 7">
            <a:extLst>
              <a:ext uri="{FF2B5EF4-FFF2-40B4-BE49-F238E27FC236}">
                <a16:creationId xmlns:a16="http://schemas.microsoft.com/office/drawing/2014/main" id="{F154AB4B-1918-F849-9FDF-1FE8A9548D8E}"/>
              </a:ext>
            </a:extLst>
          </p:cNvPr>
          <p:cNvCxnSpPr>
            <a:stCxn id="3" idx="3"/>
          </p:cNvCxnSpPr>
          <p:nvPr/>
        </p:nvCxnSpPr>
        <p:spPr>
          <a:xfrm>
            <a:off x="6480916" y="4770954"/>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3445EA-434A-D94B-8D11-22211F90332B}"/>
              </a:ext>
            </a:extLst>
          </p:cNvPr>
          <p:cNvSpPr txBox="1"/>
          <p:nvPr/>
        </p:nvSpPr>
        <p:spPr>
          <a:xfrm>
            <a:off x="10051502" y="4452161"/>
            <a:ext cx="1451936" cy="646331"/>
          </a:xfrm>
          <a:prstGeom prst="rect">
            <a:avLst/>
          </a:prstGeom>
          <a:noFill/>
        </p:spPr>
        <p:txBody>
          <a:bodyPr wrap="none" rtlCol="0">
            <a:spAutoFit/>
          </a:bodyPr>
          <a:lstStyle/>
          <a:p>
            <a:r>
              <a:rPr lang="en-US" dirty="0"/>
              <a:t>GI/Immune</a:t>
            </a:r>
          </a:p>
          <a:p>
            <a:r>
              <a:rPr lang="en-US" dirty="0"/>
              <a:t>Development</a:t>
            </a:r>
          </a:p>
        </p:txBody>
      </p:sp>
      <p:sp>
        <p:nvSpPr>
          <p:cNvPr id="10" name="TextBox 9">
            <a:extLst>
              <a:ext uri="{FF2B5EF4-FFF2-40B4-BE49-F238E27FC236}">
                <a16:creationId xmlns:a16="http://schemas.microsoft.com/office/drawing/2014/main" id="{E65B5982-963E-5947-99DF-CD8175466956}"/>
              </a:ext>
            </a:extLst>
          </p:cNvPr>
          <p:cNvSpPr txBox="1"/>
          <p:nvPr/>
        </p:nvSpPr>
        <p:spPr>
          <a:xfrm>
            <a:off x="7155392" y="4447787"/>
            <a:ext cx="2221634" cy="646331"/>
          </a:xfrm>
          <a:prstGeom prst="rect">
            <a:avLst/>
          </a:prstGeom>
          <a:noFill/>
        </p:spPr>
        <p:txBody>
          <a:bodyPr wrap="none" rtlCol="0">
            <a:spAutoFit/>
          </a:bodyPr>
          <a:lstStyle/>
          <a:p>
            <a:r>
              <a:rPr lang="en-US" dirty="0"/>
              <a:t>Promotes Specific</a:t>
            </a:r>
          </a:p>
          <a:p>
            <a:r>
              <a:rPr lang="en-US" dirty="0"/>
              <a:t>Bacterial Colonization</a:t>
            </a:r>
          </a:p>
        </p:txBody>
      </p:sp>
      <p:cxnSp>
        <p:nvCxnSpPr>
          <p:cNvPr id="11" name="Straight Arrow Connector 10">
            <a:extLst>
              <a:ext uri="{FF2B5EF4-FFF2-40B4-BE49-F238E27FC236}">
                <a16:creationId xmlns:a16="http://schemas.microsoft.com/office/drawing/2014/main" id="{D50F6F1D-BB5A-9047-B39E-B25633ADBD58}"/>
              </a:ext>
            </a:extLst>
          </p:cNvPr>
          <p:cNvCxnSpPr/>
          <p:nvPr/>
        </p:nvCxnSpPr>
        <p:spPr>
          <a:xfrm>
            <a:off x="9250680" y="4750831"/>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846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4201748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70FF-F43F-9D4C-BF91-9AE3328B123F}"/>
              </a:ext>
            </a:extLst>
          </p:cNvPr>
          <p:cNvSpPr>
            <a:spLocks noGrp="1"/>
          </p:cNvSpPr>
          <p:nvPr>
            <p:ph type="title"/>
          </p:nvPr>
        </p:nvSpPr>
        <p:spPr/>
        <p:txBody>
          <a:bodyPr/>
          <a:lstStyle/>
          <a:p>
            <a:r>
              <a:rPr lang="en-US"/>
              <a:t>Should Public Policy Encourage Breastfeeding?</a:t>
            </a:r>
            <a:endParaRPr lang="en-US" dirty="0"/>
          </a:p>
        </p:txBody>
      </p:sp>
      <p:sp>
        <p:nvSpPr>
          <p:cNvPr id="6" name="Text Placeholder 5">
            <a:extLst>
              <a:ext uri="{FF2B5EF4-FFF2-40B4-BE49-F238E27FC236}">
                <a16:creationId xmlns:a16="http://schemas.microsoft.com/office/drawing/2014/main" id="{64CDE54B-EA07-3D49-AA4F-A1CECEA2BDC4}"/>
              </a:ext>
            </a:extLst>
          </p:cNvPr>
          <p:cNvSpPr>
            <a:spLocks noGrp="1"/>
          </p:cNvSpPr>
          <p:nvPr>
            <p:ph type="body" idx="1"/>
          </p:nvPr>
        </p:nvSpPr>
        <p:spPr/>
        <p:txBody>
          <a:bodyPr/>
          <a:lstStyle/>
          <a:p>
            <a:r>
              <a:rPr lang="en-US" dirty="0"/>
              <a:t>Positive Benefits</a:t>
            </a:r>
          </a:p>
        </p:txBody>
      </p:sp>
      <p:sp>
        <p:nvSpPr>
          <p:cNvPr id="7" name="Content Placeholder 6">
            <a:extLst>
              <a:ext uri="{FF2B5EF4-FFF2-40B4-BE49-F238E27FC236}">
                <a16:creationId xmlns:a16="http://schemas.microsoft.com/office/drawing/2014/main" id="{926A784E-FBF1-574C-809F-6532651798D6}"/>
              </a:ext>
            </a:extLst>
          </p:cNvPr>
          <p:cNvSpPr>
            <a:spLocks noGrp="1"/>
          </p:cNvSpPr>
          <p:nvPr>
            <p:ph sz="half" idx="2"/>
          </p:nvPr>
        </p:nvSpPr>
        <p:spPr/>
        <p:txBody>
          <a:bodyPr/>
          <a:lstStyle/>
          <a:p>
            <a:r>
              <a:rPr lang="en-US" dirty="0"/>
              <a:t>Nutrients not present not in formula or milk</a:t>
            </a:r>
          </a:p>
          <a:p>
            <a:r>
              <a:rPr lang="en-US" dirty="0"/>
              <a:t>Psychological bonding</a:t>
            </a:r>
          </a:p>
          <a:p>
            <a:r>
              <a:rPr lang="en-US" dirty="0"/>
              <a:t>Convenient and inexpensive</a:t>
            </a:r>
          </a:p>
          <a:p>
            <a:r>
              <a:rPr lang="en-US" dirty="0"/>
              <a:t>Sterile source of liquids (important for developing countries)</a:t>
            </a:r>
          </a:p>
        </p:txBody>
      </p:sp>
      <p:sp>
        <p:nvSpPr>
          <p:cNvPr id="8" name="Text Placeholder 7">
            <a:extLst>
              <a:ext uri="{FF2B5EF4-FFF2-40B4-BE49-F238E27FC236}">
                <a16:creationId xmlns:a16="http://schemas.microsoft.com/office/drawing/2014/main" id="{D8C3F5E2-FB4C-E64F-A3B1-E715E681FB3B}"/>
              </a:ext>
            </a:extLst>
          </p:cNvPr>
          <p:cNvSpPr>
            <a:spLocks noGrp="1"/>
          </p:cNvSpPr>
          <p:nvPr>
            <p:ph type="body" sz="quarter" idx="3"/>
          </p:nvPr>
        </p:nvSpPr>
        <p:spPr/>
        <p:txBody>
          <a:bodyPr/>
          <a:lstStyle/>
          <a:p>
            <a:r>
              <a:rPr lang="en-US" dirty="0"/>
              <a:t>Negative Consequences</a:t>
            </a:r>
          </a:p>
        </p:txBody>
      </p:sp>
      <p:sp>
        <p:nvSpPr>
          <p:cNvPr id="9" name="Content Placeholder 8">
            <a:extLst>
              <a:ext uri="{FF2B5EF4-FFF2-40B4-BE49-F238E27FC236}">
                <a16:creationId xmlns:a16="http://schemas.microsoft.com/office/drawing/2014/main" id="{99B700AA-08B8-3749-B433-7A8B635E5F42}"/>
              </a:ext>
            </a:extLst>
          </p:cNvPr>
          <p:cNvSpPr>
            <a:spLocks noGrp="1"/>
          </p:cNvSpPr>
          <p:nvPr>
            <p:ph sz="quarter" idx="4"/>
          </p:nvPr>
        </p:nvSpPr>
        <p:spPr/>
        <p:txBody>
          <a:bodyPr/>
          <a:lstStyle/>
          <a:p>
            <a:r>
              <a:rPr lang="en-US" dirty="0"/>
              <a:t>Can be inconvenient, requires lifestyle modifications</a:t>
            </a:r>
          </a:p>
          <a:p>
            <a:r>
              <a:rPr lang="en-US" dirty="0"/>
              <a:t>Can be painful</a:t>
            </a:r>
          </a:p>
          <a:p>
            <a:r>
              <a:rPr lang="en-US" dirty="0"/>
              <a:t>Stressful especially at beginning</a:t>
            </a:r>
          </a:p>
          <a:p>
            <a:r>
              <a:rPr lang="en-US" dirty="0"/>
              <a:t>Partner cannot breastfeed</a:t>
            </a:r>
          </a:p>
          <a:p>
            <a:endParaRPr lang="en-US" dirty="0"/>
          </a:p>
        </p:txBody>
      </p:sp>
    </p:spTree>
    <p:extLst>
      <p:ext uri="{BB962C8B-B14F-4D97-AF65-F5344CB8AC3E}">
        <p14:creationId xmlns:p14="http://schemas.microsoft.com/office/powerpoint/2010/main" val="397906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292616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AB2D-BBE5-0040-9DCC-B653B4451B19}"/>
              </a:ext>
            </a:extLst>
          </p:cNvPr>
          <p:cNvSpPr>
            <a:spLocks noGrp="1"/>
          </p:cNvSpPr>
          <p:nvPr>
            <p:ph type="title"/>
          </p:nvPr>
        </p:nvSpPr>
        <p:spPr/>
        <p:txBody>
          <a:bodyPr/>
          <a:lstStyle/>
          <a:p>
            <a:r>
              <a:rPr lang="en-US" dirty="0"/>
              <a:t>Where are the microbiota on the human body</a:t>
            </a:r>
          </a:p>
        </p:txBody>
      </p:sp>
      <p:pic>
        <p:nvPicPr>
          <p:cNvPr id="5" name="Content Placeholder 4">
            <a:extLst>
              <a:ext uri="{FF2B5EF4-FFF2-40B4-BE49-F238E27FC236}">
                <a16:creationId xmlns:a16="http://schemas.microsoft.com/office/drawing/2014/main" id="{FF3D60C1-85C8-444D-9F66-65CA0F1F1CF2}"/>
              </a:ext>
            </a:extLst>
          </p:cNvPr>
          <p:cNvPicPr>
            <a:picLocks noGrp="1" noChangeAspect="1"/>
          </p:cNvPicPr>
          <p:nvPr>
            <p:ph idx="1"/>
          </p:nvPr>
        </p:nvPicPr>
        <p:blipFill rotWithShape="1">
          <a:blip r:embed="rId2"/>
          <a:srcRect t="34083"/>
          <a:stretch/>
        </p:blipFill>
        <p:spPr>
          <a:xfrm>
            <a:off x="2309275" y="1155031"/>
            <a:ext cx="6685418" cy="5702969"/>
          </a:xfrm>
        </p:spPr>
      </p:pic>
    </p:spTree>
    <p:extLst>
      <p:ext uri="{BB962C8B-B14F-4D97-AF65-F5344CB8AC3E}">
        <p14:creationId xmlns:p14="http://schemas.microsoft.com/office/powerpoint/2010/main" val="290642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D90-3022-A74C-B818-73B9A26BFAED}"/>
              </a:ext>
            </a:extLst>
          </p:cNvPr>
          <p:cNvSpPr>
            <a:spLocks noGrp="1"/>
          </p:cNvSpPr>
          <p:nvPr>
            <p:ph type="title"/>
          </p:nvPr>
        </p:nvSpPr>
        <p:spPr/>
        <p:txBody>
          <a:bodyPr/>
          <a:lstStyle/>
          <a:p>
            <a:r>
              <a:rPr lang="en-US" dirty="0"/>
              <a:t>The Gut Microbiome</a:t>
            </a:r>
          </a:p>
        </p:txBody>
      </p:sp>
      <p:pic>
        <p:nvPicPr>
          <p:cNvPr id="4" name="Picture 3">
            <a:extLst>
              <a:ext uri="{FF2B5EF4-FFF2-40B4-BE49-F238E27FC236}">
                <a16:creationId xmlns:a16="http://schemas.microsoft.com/office/drawing/2014/main" id="{890D0C65-2C93-9649-AC0C-C9F346B296B4}"/>
              </a:ext>
            </a:extLst>
          </p:cNvPr>
          <p:cNvPicPr>
            <a:picLocks noChangeAspect="1"/>
          </p:cNvPicPr>
          <p:nvPr/>
        </p:nvPicPr>
        <p:blipFill>
          <a:blip r:embed="rId2"/>
          <a:stretch>
            <a:fillRect/>
          </a:stretch>
        </p:blipFill>
        <p:spPr>
          <a:xfrm>
            <a:off x="1292068" y="1526041"/>
            <a:ext cx="4502465" cy="4945097"/>
          </a:xfrm>
          <a:prstGeom prst="rect">
            <a:avLst/>
          </a:prstGeom>
        </p:spPr>
      </p:pic>
      <p:sp>
        <p:nvSpPr>
          <p:cNvPr id="5" name="TextBox 4">
            <a:extLst>
              <a:ext uri="{FF2B5EF4-FFF2-40B4-BE49-F238E27FC236}">
                <a16:creationId xmlns:a16="http://schemas.microsoft.com/office/drawing/2014/main" id="{C37F40D9-942F-DF44-B805-C654DEF1EA63}"/>
              </a:ext>
            </a:extLst>
          </p:cNvPr>
          <p:cNvSpPr txBox="1"/>
          <p:nvPr/>
        </p:nvSpPr>
        <p:spPr>
          <a:xfrm>
            <a:off x="6431280" y="1526041"/>
            <a:ext cx="4922520" cy="4832092"/>
          </a:xfrm>
          <a:prstGeom prst="rect">
            <a:avLst/>
          </a:prstGeom>
          <a:noFill/>
        </p:spPr>
        <p:txBody>
          <a:bodyPr wrap="square" rtlCol="0">
            <a:spAutoFit/>
          </a:bodyPr>
          <a:lstStyle/>
          <a:p>
            <a:r>
              <a:rPr lang="en-US" sz="2800" b="1" u="sng" dirty="0"/>
              <a:t>Activity</a:t>
            </a:r>
          </a:p>
          <a:p>
            <a:pPr marL="285750" indent="-285750">
              <a:buFont typeface="Arial" panose="020B0604020202020204" pitchFamily="34" charset="0"/>
              <a:buChar char="•"/>
            </a:pPr>
            <a:r>
              <a:rPr lang="en-US" sz="2800" dirty="0"/>
              <a:t>Consider the environment where the highest bacterial load exists</a:t>
            </a:r>
          </a:p>
          <a:p>
            <a:pPr marL="285750" indent="-285750">
              <a:buFont typeface="Arial" panose="020B0604020202020204" pitchFamily="34" charset="0"/>
              <a:buChar char="•"/>
            </a:pPr>
            <a:r>
              <a:rPr lang="en-US" sz="2800" dirty="0"/>
              <a:t>Are these bacteria likely to be aerobic or anaerobic</a:t>
            </a:r>
          </a:p>
          <a:p>
            <a:pPr marL="285750" indent="-285750">
              <a:buFont typeface="Arial" panose="020B0604020202020204" pitchFamily="34" charset="0"/>
              <a:buChar char="•"/>
            </a:pPr>
            <a:r>
              <a:rPr lang="en-US" sz="2800" dirty="0"/>
              <a:t>What sources of food are present?</a:t>
            </a:r>
          </a:p>
          <a:p>
            <a:pPr marL="285750" indent="-285750">
              <a:buFont typeface="Arial" panose="020B0604020202020204" pitchFamily="34" charset="0"/>
              <a:buChar char="•"/>
            </a:pPr>
            <a:r>
              <a:rPr lang="en-US" sz="2800" dirty="0"/>
              <a:t>Predict how some change in diet might affect the kinds of bacteria present</a:t>
            </a:r>
          </a:p>
        </p:txBody>
      </p:sp>
    </p:spTree>
    <p:extLst>
      <p:ext uri="{BB962C8B-B14F-4D97-AF65-F5344CB8AC3E}">
        <p14:creationId xmlns:p14="http://schemas.microsoft.com/office/powerpoint/2010/main" val="778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B6F6-7A13-354B-A5F0-3A0A99BE3450}"/>
              </a:ext>
            </a:extLst>
          </p:cNvPr>
          <p:cNvSpPr>
            <a:spLocks noGrp="1"/>
          </p:cNvSpPr>
          <p:nvPr>
            <p:ph type="title"/>
          </p:nvPr>
        </p:nvSpPr>
        <p:spPr/>
        <p:txBody>
          <a:bodyPr/>
          <a:lstStyle/>
          <a:p>
            <a:r>
              <a:rPr lang="en-US" dirty="0"/>
              <a:t>Factors that Modulate the Microbiome</a:t>
            </a:r>
          </a:p>
        </p:txBody>
      </p:sp>
      <p:sp>
        <p:nvSpPr>
          <p:cNvPr id="3" name="Content Placeholder 2">
            <a:extLst>
              <a:ext uri="{FF2B5EF4-FFF2-40B4-BE49-F238E27FC236}">
                <a16:creationId xmlns:a16="http://schemas.microsoft.com/office/drawing/2014/main" id="{0B3305EB-035D-144A-92D4-3393BAB16898}"/>
              </a:ext>
            </a:extLst>
          </p:cNvPr>
          <p:cNvSpPr>
            <a:spLocks noGrp="1"/>
          </p:cNvSpPr>
          <p:nvPr>
            <p:ph idx="1"/>
          </p:nvPr>
        </p:nvSpPr>
        <p:spPr>
          <a:xfrm>
            <a:off x="838200" y="1825625"/>
            <a:ext cx="5591175" cy="4351338"/>
          </a:xfrm>
        </p:spPr>
        <p:txBody>
          <a:bodyPr/>
          <a:lstStyle/>
          <a:p>
            <a:r>
              <a:rPr lang="en-US" dirty="0"/>
              <a:t>Maternal microbes</a:t>
            </a:r>
          </a:p>
          <a:p>
            <a:r>
              <a:rPr lang="en-US" dirty="0"/>
              <a:t>Diet</a:t>
            </a:r>
          </a:p>
          <a:p>
            <a:r>
              <a:rPr lang="en-US" dirty="0"/>
              <a:t>Environmental exposures</a:t>
            </a:r>
          </a:p>
          <a:p>
            <a:r>
              <a:rPr lang="en-US" dirty="0"/>
              <a:t>Genetics</a:t>
            </a:r>
          </a:p>
          <a:p>
            <a:pPr lvl="1"/>
            <a:r>
              <a:rPr lang="en-US" dirty="0"/>
              <a:t>The host can influence colonization</a:t>
            </a:r>
          </a:p>
        </p:txBody>
      </p:sp>
    </p:spTree>
    <p:extLst>
      <p:ext uri="{BB962C8B-B14F-4D97-AF65-F5344CB8AC3E}">
        <p14:creationId xmlns:p14="http://schemas.microsoft.com/office/powerpoint/2010/main" val="165710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11ED-5D99-E444-A32F-55599415ECDF}"/>
              </a:ext>
            </a:extLst>
          </p:cNvPr>
          <p:cNvSpPr>
            <a:spLocks noGrp="1"/>
          </p:cNvSpPr>
          <p:nvPr>
            <p:ph type="title"/>
          </p:nvPr>
        </p:nvSpPr>
        <p:spPr/>
        <p:txBody>
          <a:bodyPr/>
          <a:lstStyle/>
          <a:p>
            <a:r>
              <a:rPr lang="en-US" dirty="0"/>
              <a:t>How can we modify our gut microbial communities</a:t>
            </a:r>
          </a:p>
        </p:txBody>
      </p:sp>
      <p:sp>
        <p:nvSpPr>
          <p:cNvPr id="3" name="Content Placeholder 2">
            <a:extLst>
              <a:ext uri="{FF2B5EF4-FFF2-40B4-BE49-F238E27FC236}">
                <a16:creationId xmlns:a16="http://schemas.microsoft.com/office/drawing/2014/main" id="{F0254669-24C5-234A-885A-EDA24F849688}"/>
              </a:ext>
            </a:extLst>
          </p:cNvPr>
          <p:cNvSpPr>
            <a:spLocks noGrp="1"/>
          </p:cNvSpPr>
          <p:nvPr>
            <p:ph idx="1"/>
          </p:nvPr>
        </p:nvSpPr>
        <p:spPr>
          <a:xfrm>
            <a:off x="838200" y="1825625"/>
            <a:ext cx="5791200" cy="4351338"/>
          </a:xfrm>
        </p:spPr>
        <p:txBody>
          <a:bodyPr/>
          <a:lstStyle/>
          <a:p>
            <a:r>
              <a:rPr lang="en-US" dirty="0"/>
              <a:t>Prebiotics</a:t>
            </a:r>
          </a:p>
          <a:p>
            <a:pPr lvl="1"/>
            <a:r>
              <a:rPr lang="en-US" dirty="0"/>
              <a:t>Selectively fermented ingredient that changes microbial composition and/or activity</a:t>
            </a:r>
          </a:p>
          <a:p>
            <a:r>
              <a:rPr lang="en-US" dirty="0"/>
              <a:t>Probiotics</a:t>
            </a:r>
          </a:p>
          <a:p>
            <a:pPr lvl="1"/>
            <a:r>
              <a:rPr lang="en-US" dirty="0"/>
              <a:t>Live bacteria meant to colonize</a:t>
            </a:r>
          </a:p>
        </p:txBody>
      </p:sp>
    </p:spTree>
    <p:extLst>
      <p:ext uri="{BB962C8B-B14F-4D97-AF65-F5344CB8AC3E}">
        <p14:creationId xmlns:p14="http://schemas.microsoft.com/office/powerpoint/2010/main" val="268301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EB93-7A0E-F646-A101-8B27C4709895}"/>
              </a:ext>
            </a:extLst>
          </p:cNvPr>
          <p:cNvSpPr>
            <a:spLocks noGrp="1"/>
          </p:cNvSpPr>
          <p:nvPr>
            <p:ph type="title"/>
          </p:nvPr>
        </p:nvSpPr>
        <p:spPr/>
        <p:txBody>
          <a:bodyPr/>
          <a:lstStyle/>
          <a:p>
            <a:r>
              <a:rPr lang="en-US" dirty="0"/>
              <a:t>How do we assess the microbiome?</a:t>
            </a:r>
          </a:p>
        </p:txBody>
      </p:sp>
      <p:pic>
        <p:nvPicPr>
          <p:cNvPr id="4" name="Picture 3">
            <a:extLst>
              <a:ext uri="{FF2B5EF4-FFF2-40B4-BE49-F238E27FC236}">
                <a16:creationId xmlns:a16="http://schemas.microsoft.com/office/drawing/2014/main" id="{5CBDE042-C4D9-3246-BF31-E6D59E2A548A}"/>
              </a:ext>
            </a:extLst>
          </p:cNvPr>
          <p:cNvPicPr>
            <a:picLocks noChangeAspect="1"/>
          </p:cNvPicPr>
          <p:nvPr/>
        </p:nvPicPr>
        <p:blipFill>
          <a:blip r:embed="rId2"/>
          <a:stretch>
            <a:fillRect/>
          </a:stretch>
        </p:blipFill>
        <p:spPr>
          <a:xfrm>
            <a:off x="2800350" y="1690688"/>
            <a:ext cx="6591300" cy="4943475"/>
          </a:xfrm>
          <a:prstGeom prst="rect">
            <a:avLst/>
          </a:prstGeom>
        </p:spPr>
      </p:pic>
    </p:spTree>
    <p:extLst>
      <p:ext uri="{BB962C8B-B14F-4D97-AF65-F5344CB8AC3E}">
        <p14:creationId xmlns:p14="http://schemas.microsoft.com/office/powerpoint/2010/main" val="192905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1D86-21F9-894C-A348-885EBA7E01EA}"/>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E3B81072-C5EC-424E-82F5-321974234E7A}"/>
              </a:ext>
            </a:extLst>
          </p:cNvPr>
          <p:cNvSpPr>
            <a:spLocks noGrp="1"/>
          </p:cNvSpPr>
          <p:nvPr>
            <p:ph idx="1"/>
          </p:nvPr>
        </p:nvSpPr>
        <p:spPr/>
        <p:txBody>
          <a:bodyPr/>
          <a:lstStyle/>
          <a:p>
            <a:pPr marL="0" indent="0">
              <a:buNone/>
            </a:pPr>
            <a:r>
              <a:rPr lang="en-US" dirty="0">
                <a:hlinkClick r:id="rId2"/>
              </a:rPr>
              <a:t>https://</a:t>
            </a:r>
            <a:r>
              <a:rPr lang="en-US" dirty="0" err="1">
                <a:hlinkClick r:id="rId2"/>
              </a:rPr>
              <a:t>www.ted.com</a:t>
            </a:r>
            <a:r>
              <a:rPr lang="en-US" dirty="0">
                <a:hlinkClick r:id="rId2"/>
              </a:rPr>
              <a:t>/talks/</a:t>
            </a:r>
            <a:r>
              <a:rPr lang="en-US" dirty="0" err="1">
                <a:hlinkClick r:id="rId2"/>
              </a:rPr>
              <a:t>rob_knight_how_our_microbes_make_us_who_we_are</a:t>
            </a:r>
            <a:endParaRPr lang="en-US" dirty="0"/>
          </a:p>
        </p:txBody>
      </p:sp>
    </p:spTree>
    <p:extLst>
      <p:ext uri="{BB962C8B-B14F-4D97-AF65-F5344CB8AC3E}">
        <p14:creationId xmlns:p14="http://schemas.microsoft.com/office/powerpoint/2010/main" val="1034810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1259</Words>
  <Application>Microsoft Macintosh PowerPoint</Application>
  <PresentationFormat>Widescreen</PresentationFormat>
  <Paragraphs>166</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Symbol</vt:lpstr>
      <vt:lpstr>Wingdings</vt:lpstr>
      <vt:lpstr>Office Theme</vt:lpstr>
      <vt:lpstr>Introduction to the Microbiome</vt:lpstr>
      <vt:lpstr>Quiz Questions</vt:lpstr>
      <vt:lpstr>Learning Objectives</vt:lpstr>
      <vt:lpstr>Where are the microbiota on the human body</vt:lpstr>
      <vt:lpstr>The Gut Microbiome</vt:lpstr>
      <vt:lpstr>Factors that Modulate the Microbiome</vt:lpstr>
      <vt:lpstr>How can we modify our gut microbial communities</vt:lpstr>
      <vt:lpstr>How do we assess the microbiome?</vt:lpstr>
      <vt:lpstr>Video</vt:lpstr>
      <vt:lpstr>Minute paper</vt:lpstr>
      <vt:lpstr>Key Roles of the Gut Microbiome</vt:lpstr>
      <vt:lpstr>Microbiomes Differ in Lean and Obese Humans</vt:lpstr>
      <vt:lpstr>Can the gut microbiome modify energy extraction?</vt:lpstr>
      <vt:lpstr>What is the form of this energy?</vt:lpstr>
      <vt:lpstr>What can we digest, what can bacteria digest?</vt:lpstr>
      <vt:lpstr>Microbial Effects on Volumetric Diets</vt:lpstr>
      <vt:lpstr>Microbial Predictors of Poor Weight Loss</vt:lpstr>
      <vt:lpstr>Other bacterial metabolites</vt:lpstr>
      <vt:lpstr>Two downsides of having excess digestion in the colon</vt:lpstr>
      <vt:lpstr>Microbes and flatulence</vt:lpstr>
      <vt:lpstr>FODMAPS</vt:lpstr>
      <vt:lpstr>Low FODMAP Diet Protocols</vt:lpstr>
      <vt:lpstr>Barrier Functions and Colon Health</vt:lpstr>
      <vt:lpstr>Mucous Membranes are Protective Barriers Made of Polysaccharides Produced by Gut Cells</vt:lpstr>
      <vt:lpstr>Endogenous Glycans As Bacterial Energy Source</vt:lpstr>
      <vt:lpstr>Immune Function and Gastrointestinal Development</vt:lpstr>
      <vt:lpstr>Microbes and Development of the GI System</vt:lpstr>
      <vt:lpstr>Inflammation can result from loss of balance</vt:lpstr>
      <vt:lpstr>Human Milk Oligosaccharides</vt:lpstr>
      <vt:lpstr>Should Public Policy Encourage Breastfeeding?</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Microbiome</dc:title>
  <dc:creator>Dave Bridges</dc:creator>
  <cp:lastModifiedBy>Dave Bridges</cp:lastModifiedBy>
  <cp:revision>26</cp:revision>
  <dcterms:created xsi:type="dcterms:W3CDTF">2018-08-20T12:15:01Z</dcterms:created>
  <dcterms:modified xsi:type="dcterms:W3CDTF">2018-08-22T15:54:33Z</dcterms:modified>
</cp:coreProperties>
</file>